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3" r:id="rId2"/>
  </p:sldMasterIdLst>
  <p:notesMasterIdLst>
    <p:notesMasterId r:id="rId35"/>
  </p:notesMasterIdLst>
  <p:sldIdLst>
    <p:sldId id="358" r:id="rId3"/>
    <p:sldId id="356" r:id="rId4"/>
    <p:sldId id="352" r:id="rId5"/>
    <p:sldId id="265" r:id="rId6"/>
    <p:sldId id="256" r:id="rId7"/>
    <p:sldId id="270" r:id="rId8"/>
    <p:sldId id="262" r:id="rId9"/>
    <p:sldId id="268" r:id="rId10"/>
    <p:sldId id="269" r:id="rId11"/>
    <p:sldId id="264" r:id="rId12"/>
    <p:sldId id="266" r:id="rId13"/>
    <p:sldId id="271" r:id="rId14"/>
    <p:sldId id="348" r:id="rId15"/>
    <p:sldId id="258" r:id="rId16"/>
    <p:sldId id="346" r:id="rId17"/>
    <p:sldId id="361" r:id="rId18"/>
    <p:sldId id="362" r:id="rId19"/>
    <p:sldId id="357" r:id="rId20"/>
    <p:sldId id="350" r:id="rId21"/>
    <p:sldId id="272" r:id="rId22"/>
    <p:sldId id="363" r:id="rId23"/>
    <p:sldId id="354" r:id="rId24"/>
    <p:sldId id="353" r:id="rId25"/>
    <p:sldId id="364" r:id="rId26"/>
    <p:sldId id="351" r:id="rId27"/>
    <p:sldId id="345" r:id="rId28"/>
    <p:sldId id="338" r:id="rId29"/>
    <p:sldId id="365" r:id="rId30"/>
    <p:sldId id="355" r:id="rId31"/>
    <p:sldId id="360" r:id="rId32"/>
    <p:sldId id="366" r:id="rId33"/>
    <p:sldId id="35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ummary Section" id="{34799C57-48C1-4055-B09F-084E783FA3B6}">
          <p14:sldIdLst>
            <p14:sldId id="358"/>
            <p14:sldId id="356"/>
            <p14:sldId id="352"/>
          </p14:sldIdLst>
        </p14:section>
        <p14:section name="Add Images behind Custom Shapes" id="{521215B3-0DBF-4355-AFCD-38E02AAA51E4}">
          <p14:sldIdLst>
            <p14:sldId id="265"/>
            <p14:sldId id="256"/>
            <p14:sldId id="270"/>
            <p14:sldId id="262"/>
            <p14:sldId id="268"/>
          </p14:sldIdLst>
        </p14:section>
        <p14:section name="Cropping an Image to a Shape" id="{38CACF64-C226-4831-B009-8EF33851E0A7}">
          <p14:sldIdLst>
            <p14:sldId id="269"/>
            <p14:sldId id="264"/>
            <p14:sldId id="266"/>
            <p14:sldId id="271"/>
          </p14:sldIdLst>
        </p14:section>
        <p14:section name="Animating elements" id="{ACC447FD-4947-46E4-A7AC-5292160A2883}">
          <p14:sldIdLst>
            <p14:sldId id="348"/>
            <p14:sldId id="258"/>
            <p14:sldId id="346"/>
            <p14:sldId id="361"/>
            <p14:sldId id="362"/>
            <p14:sldId id="357"/>
          </p14:sldIdLst>
        </p14:section>
        <p14:section name="Hyperlinking" id="{A9E9122E-48BA-4EE6-85B8-9947B0048C78}">
          <p14:sldIdLst>
            <p14:sldId id="350"/>
            <p14:sldId id="272"/>
            <p14:sldId id="363"/>
            <p14:sldId id="354"/>
            <p14:sldId id="353"/>
            <p14:sldId id="364"/>
          </p14:sldIdLst>
        </p14:section>
        <p14:section name="Slide Transition: The Morph Transition" id="{59C6A33D-1669-4657-AE86-CD48134F1566}">
          <p14:sldIdLst>
            <p14:sldId id="351"/>
            <p14:sldId id="345"/>
            <p14:sldId id="338"/>
            <p14:sldId id="365"/>
            <p14:sldId id="355"/>
            <p14:sldId id="360"/>
            <p14:sldId id="366"/>
            <p14:sldId id="3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12F"/>
    <a:srgbClr val="D2835F"/>
    <a:srgbClr val="6A9FDC"/>
    <a:srgbClr val="39BBDF"/>
    <a:srgbClr val="CE8366"/>
    <a:srgbClr val="6CA0DB"/>
    <a:srgbClr val="41BDDF"/>
    <a:srgbClr val="DE854E"/>
    <a:srgbClr val="6AA2DD"/>
    <a:srgbClr val="38B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4A3449-76F2-4897-BB77-280F83F5AFF9}" v="3" dt="2021-09-22T09:21:56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3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E1417D-6D04-47B4-B23D-1DB17E8DD9BD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48284E98-A2BB-4C92-B2DF-9413159D6C56}">
      <dgm:prSet phldrT="[Text]"/>
      <dgm:spPr/>
      <dgm:t>
        <a:bodyPr/>
        <a:lstStyle/>
        <a:p>
          <a:r>
            <a:rPr lang="en-IE" dirty="0">
              <a:latin typeface="Avenir Next LT Pro" panose="020B0504020202020204" pitchFamily="34" charset="0"/>
            </a:rPr>
            <a:t>Showcase</a:t>
          </a:r>
        </a:p>
      </dgm:t>
    </dgm:pt>
    <dgm:pt modelId="{A8F1FC07-AAA1-4715-9E7C-E711837108DB}" type="parTrans" cxnId="{D99C7DB3-2FA6-4BBE-8F52-BB53AFEBA643}">
      <dgm:prSet/>
      <dgm:spPr/>
      <dgm:t>
        <a:bodyPr/>
        <a:lstStyle/>
        <a:p>
          <a:endParaRPr lang="en-IE"/>
        </a:p>
      </dgm:t>
    </dgm:pt>
    <dgm:pt modelId="{FE916FEC-472B-4B71-9CED-3002DCC870CA}" type="sibTrans" cxnId="{D99C7DB3-2FA6-4BBE-8F52-BB53AFEBA643}">
      <dgm:prSet/>
      <dgm:spPr/>
      <dgm:t>
        <a:bodyPr/>
        <a:lstStyle/>
        <a:p>
          <a:endParaRPr lang="en-IE"/>
        </a:p>
      </dgm:t>
    </dgm:pt>
    <dgm:pt modelId="{68F1B1BD-4CF6-49FF-B986-AB6F38BF88C9}">
      <dgm:prSet phldrT="[Text]"/>
      <dgm:spPr/>
      <dgm:t>
        <a:bodyPr/>
        <a:lstStyle/>
        <a:p>
          <a:r>
            <a:rPr lang="en-IE" dirty="0">
              <a:latin typeface="Avenir Next LT Pro" panose="020B0504020202020204" pitchFamily="34" charset="0"/>
            </a:rPr>
            <a:t>Resources used</a:t>
          </a:r>
        </a:p>
      </dgm:t>
    </dgm:pt>
    <dgm:pt modelId="{F6F1D157-8A18-416E-A1B9-9066925860E5}" type="parTrans" cxnId="{C6627009-DAC9-4025-9014-807099BB1E82}">
      <dgm:prSet/>
      <dgm:spPr/>
      <dgm:t>
        <a:bodyPr/>
        <a:lstStyle/>
        <a:p>
          <a:endParaRPr lang="en-IE"/>
        </a:p>
      </dgm:t>
    </dgm:pt>
    <dgm:pt modelId="{5271A1C0-9685-4CF7-BFEE-41F427306A4E}" type="sibTrans" cxnId="{C6627009-DAC9-4025-9014-807099BB1E82}">
      <dgm:prSet/>
      <dgm:spPr/>
      <dgm:t>
        <a:bodyPr/>
        <a:lstStyle/>
        <a:p>
          <a:endParaRPr lang="en-IE"/>
        </a:p>
      </dgm:t>
    </dgm:pt>
    <dgm:pt modelId="{71B674D1-8E00-402F-813F-7530724AEFE5}">
      <dgm:prSet phldrT="[Text]"/>
      <dgm:spPr/>
      <dgm:t>
        <a:bodyPr/>
        <a:lstStyle/>
        <a:p>
          <a:r>
            <a:rPr lang="en-IE" dirty="0">
              <a:latin typeface="Avenir Next LT Pro" panose="020B0504020202020204" pitchFamily="34" charset="0"/>
            </a:rPr>
            <a:t>Practice Slide</a:t>
          </a:r>
        </a:p>
      </dgm:t>
    </dgm:pt>
    <dgm:pt modelId="{C9E6B657-E63C-4F51-B4A1-2628E7F7E389}" type="parTrans" cxnId="{EC127944-133B-42F6-B229-37036F2A8D18}">
      <dgm:prSet/>
      <dgm:spPr/>
      <dgm:t>
        <a:bodyPr/>
        <a:lstStyle/>
        <a:p>
          <a:endParaRPr lang="en-IE"/>
        </a:p>
      </dgm:t>
    </dgm:pt>
    <dgm:pt modelId="{FE503305-5487-49B5-A6E1-B030BCC3B9D2}" type="sibTrans" cxnId="{EC127944-133B-42F6-B229-37036F2A8D18}">
      <dgm:prSet/>
      <dgm:spPr/>
      <dgm:t>
        <a:bodyPr/>
        <a:lstStyle/>
        <a:p>
          <a:endParaRPr lang="en-IE"/>
        </a:p>
      </dgm:t>
    </dgm:pt>
    <dgm:pt modelId="{9A4C6195-0A3F-447D-8996-756389D80378}">
      <dgm:prSet phldrT="[Text]"/>
      <dgm:spPr/>
      <dgm:t>
        <a:bodyPr/>
        <a:lstStyle/>
        <a:p>
          <a:r>
            <a:rPr lang="en-IE" dirty="0">
              <a:latin typeface="Avenir Next LT Pro" panose="020B0504020202020204" pitchFamily="34" charset="0"/>
            </a:rPr>
            <a:t>Instructions</a:t>
          </a:r>
        </a:p>
      </dgm:t>
    </dgm:pt>
    <dgm:pt modelId="{52FD0BB6-D790-4213-89B2-3CF7F7ED19AD}" type="parTrans" cxnId="{5B3DCD57-FC7A-46BF-B812-C211485BC20E}">
      <dgm:prSet/>
      <dgm:spPr/>
      <dgm:t>
        <a:bodyPr/>
        <a:lstStyle/>
        <a:p>
          <a:endParaRPr lang="en-IE"/>
        </a:p>
      </dgm:t>
    </dgm:pt>
    <dgm:pt modelId="{CE4828FB-ED12-49FE-9B0C-A7E8345CFA95}" type="sibTrans" cxnId="{5B3DCD57-FC7A-46BF-B812-C211485BC20E}">
      <dgm:prSet/>
      <dgm:spPr/>
      <dgm:t>
        <a:bodyPr/>
        <a:lstStyle/>
        <a:p>
          <a:endParaRPr lang="en-IE"/>
        </a:p>
      </dgm:t>
    </dgm:pt>
    <dgm:pt modelId="{A01D1865-0938-4DFA-8F54-759807B7C1F2}" type="pres">
      <dgm:prSet presAssocID="{B2E1417D-6D04-47B4-B23D-1DB17E8DD9BD}" presName="CompostProcess" presStyleCnt="0">
        <dgm:presLayoutVars>
          <dgm:dir/>
          <dgm:resizeHandles val="exact"/>
        </dgm:presLayoutVars>
      </dgm:prSet>
      <dgm:spPr/>
    </dgm:pt>
    <dgm:pt modelId="{F2A99647-0BC4-4EE8-B50F-95421F2FEEEC}" type="pres">
      <dgm:prSet presAssocID="{B2E1417D-6D04-47B4-B23D-1DB17E8DD9BD}" presName="arrow" presStyleLbl="bgShp" presStyleIdx="0" presStyleCnt="1"/>
      <dgm:spPr/>
    </dgm:pt>
    <dgm:pt modelId="{2E064CFB-8602-4105-AFFC-25EB7D7244D4}" type="pres">
      <dgm:prSet presAssocID="{B2E1417D-6D04-47B4-B23D-1DB17E8DD9BD}" presName="linearProcess" presStyleCnt="0"/>
      <dgm:spPr/>
    </dgm:pt>
    <dgm:pt modelId="{886C386E-2A47-4010-A768-4D169CAA422C}" type="pres">
      <dgm:prSet presAssocID="{48284E98-A2BB-4C92-B2DF-9413159D6C56}" presName="textNode" presStyleLbl="node1" presStyleIdx="0" presStyleCnt="4">
        <dgm:presLayoutVars>
          <dgm:bulletEnabled val="1"/>
        </dgm:presLayoutVars>
      </dgm:prSet>
      <dgm:spPr/>
    </dgm:pt>
    <dgm:pt modelId="{D16B37C1-6C51-4E47-A46D-756867EAAC04}" type="pres">
      <dgm:prSet presAssocID="{FE916FEC-472B-4B71-9CED-3002DCC870CA}" presName="sibTrans" presStyleCnt="0"/>
      <dgm:spPr/>
    </dgm:pt>
    <dgm:pt modelId="{1D8BD72D-795D-44D6-AA20-B6C93F126778}" type="pres">
      <dgm:prSet presAssocID="{9A4C6195-0A3F-447D-8996-756389D80378}" presName="textNode" presStyleLbl="node1" presStyleIdx="1" presStyleCnt="4">
        <dgm:presLayoutVars>
          <dgm:bulletEnabled val="1"/>
        </dgm:presLayoutVars>
      </dgm:prSet>
      <dgm:spPr/>
    </dgm:pt>
    <dgm:pt modelId="{B67D69ED-946B-4A70-BE07-9B12BD31FD48}" type="pres">
      <dgm:prSet presAssocID="{CE4828FB-ED12-49FE-9B0C-A7E8345CFA95}" presName="sibTrans" presStyleCnt="0"/>
      <dgm:spPr/>
    </dgm:pt>
    <dgm:pt modelId="{117D6FE8-0209-44A1-BC34-EE50B31BB3C8}" type="pres">
      <dgm:prSet presAssocID="{68F1B1BD-4CF6-49FF-B986-AB6F38BF88C9}" presName="textNode" presStyleLbl="node1" presStyleIdx="2" presStyleCnt="4">
        <dgm:presLayoutVars>
          <dgm:bulletEnabled val="1"/>
        </dgm:presLayoutVars>
      </dgm:prSet>
      <dgm:spPr/>
    </dgm:pt>
    <dgm:pt modelId="{4EE2A4D7-5B6D-46F6-8973-43B1CF620EA5}" type="pres">
      <dgm:prSet presAssocID="{5271A1C0-9685-4CF7-BFEE-41F427306A4E}" presName="sibTrans" presStyleCnt="0"/>
      <dgm:spPr/>
    </dgm:pt>
    <dgm:pt modelId="{A458A604-9042-4873-A882-8EC1F66EBC06}" type="pres">
      <dgm:prSet presAssocID="{71B674D1-8E00-402F-813F-7530724AEFE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6627009-DAC9-4025-9014-807099BB1E82}" srcId="{B2E1417D-6D04-47B4-B23D-1DB17E8DD9BD}" destId="{68F1B1BD-4CF6-49FF-B986-AB6F38BF88C9}" srcOrd="2" destOrd="0" parTransId="{F6F1D157-8A18-416E-A1B9-9066925860E5}" sibTransId="{5271A1C0-9685-4CF7-BFEE-41F427306A4E}"/>
    <dgm:cxn modelId="{CDD48714-104E-4844-8F8B-073A9395E16F}" type="presOf" srcId="{B2E1417D-6D04-47B4-B23D-1DB17E8DD9BD}" destId="{A01D1865-0938-4DFA-8F54-759807B7C1F2}" srcOrd="0" destOrd="0" presId="urn:microsoft.com/office/officeart/2005/8/layout/hProcess9"/>
    <dgm:cxn modelId="{CB3CE214-C292-4642-93B2-4A3AFC84A110}" type="presOf" srcId="{9A4C6195-0A3F-447D-8996-756389D80378}" destId="{1D8BD72D-795D-44D6-AA20-B6C93F126778}" srcOrd="0" destOrd="0" presId="urn:microsoft.com/office/officeart/2005/8/layout/hProcess9"/>
    <dgm:cxn modelId="{B088AD28-2D42-43CD-B3F2-D94ECA11CB79}" type="presOf" srcId="{68F1B1BD-4CF6-49FF-B986-AB6F38BF88C9}" destId="{117D6FE8-0209-44A1-BC34-EE50B31BB3C8}" srcOrd="0" destOrd="0" presId="urn:microsoft.com/office/officeart/2005/8/layout/hProcess9"/>
    <dgm:cxn modelId="{EC127944-133B-42F6-B229-37036F2A8D18}" srcId="{B2E1417D-6D04-47B4-B23D-1DB17E8DD9BD}" destId="{71B674D1-8E00-402F-813F-7530724AEFE5}" srcOrd="3" destOrd="0" parTransId="{C9E6B657-E63C-4F51-B4A1-2628E7F7E389}" sibTransId="{FE503305-5487-49B5-A6E1-B030BCC3B9D2}"/>
    <dgm:cxn modelId="{52D43049-9450-48A5-93FF-4B7BEF5044DA}" type="presOf" srcId="{48284E98-A2BB-4C92-B2DF-9413159D6C56}" destId="{886C386E-2A47-4010-A768-4D169CAA422C}" srcOrd="0" destOrd="0" presId="urn:microsoft.com/office/officeart/2005/8/layout/hProcess9"/>
    <dgm:cxn modelId="{5B3DCD57-FC7A-46BF-B812-C211485BC20E}" srcId="{B2E1417D-6D04-47B4-B23D-1DB17E8DD9BD}" destId="{9A4C6195-0A3F-447D-8996-756389D80378}" srcOrd="1" destOrd="0" parTransId="{52FD0BB6-D790-4213-89B2-3CF7F7ED19AD}" sibTransId="{CE4828FB-ED12-49FE-9B0C-A7E8345CFA95}"/>
    <dgm:cxn modelId="{73071AB1-6670-4292-8C43-D5BDFA275233}" type="presOf" srcId="{71B674D1-8E00-402F-813F-7530724AEFE5}" destId="{A458A604-9042-4873-A882-8EC1F66EBC06}" srcOrd="0" destOrd="0" presId="urn:microsoft.com/office/officeart/2005/8/layout/hProcess9"/>
    <dgm:cxn modelId="{D99C7DB3-2FA6-4BBE-8F52-BB53AFEBA643}" srcId="{B2E1417D-6D04-47B4-B23D-1DB17E8DD9BD}" destId="{48284E98-A2BB-4C92-B2DF-9413159D6C56}" srcOrd="0" destOrd="0" parTransId="{A8F1FC07-AAA1-4715-9E7C-E711837108DB}" sibTransId="{FE916FEC-472B-4B71-9CED-3002DCC870CA}"/>
    <dgm:cxn modelId="{C3F4DB25-8E00-4980-8AA4-4F4A9F08247E}" type="presParOf" srcId="{A01D1865-0938-4DFA-8F54-759807B7C1F2}" destId="{F2A99647-0BC4-4EE8-B50F-95421F2FEEEC}" srcOrd="0" destOrd="0" presId="urn:microsoft.com/office/officeart/2005/8/layout/hProcess9"/>
    <dgm:cxn modelId="{4CEF49D8-1B31-4ACE-A9AB-44A329C0BC4C}" type="presParOf" srcId="{A01D1865-0938-4DFA-8F54-759807B7C1F2}" destId="{2E064CFB-8602-4105-AFFC-25EB7D7244D4}" srcOrd="1" destOrd="0" presId="urn:microsoft.com/office/officeart/2005/8/layout/hProcess9"/>
    <dgm:cxn modelId="{1B99D8E1-D02A-41BB-B84A-675319DD0580}" type="presParOf" srcId="{2E064CFB-8602-4105-AFFC-25EB7D7244D4}" destId="{886C386E-2A47-4010-A768-4D169CAA422C}" srcOrd="0" destOrd="0" presId="urn:microsoft.com/office/officeart/2005/8/layout/hProcess9"/>
    <dgm:cxn modelId="{11821EEF-86D9-4931-A04E-A636FF86D345}" type="presParOf" srcId="{2E064CFB-8602-4105-AFFC-25EB7D7244D4}" destId="{D16B37C1-6C51-4E47-A46D-756867EAAC04}" srcOrd="1" destOrd="0" presId="urn:microsoft.com/office/officeart/2005/8/layout/hProcess9"/>
    <dgm:cxn modelId="{C586656A-C8B5-4976-A4BD-BEE6EF8058A8}" type="presParOf" srcId="{2E064CFB-8602-4105-AFFC-25EB7D7244D4}" destId="{1D8BD72D-795D-44D6-AA20-B6C93F126778}" srcOrd="2" destOrd="0" presId="urn:microsoft.com/office/officeart/2005/8/layout/hProcess9"/>
    <dgm:cxn modelId="{1F232E73-687B-4FA8-B13F-C11466E78CA6}" type="presParOf" srcId="{2E064CFB-8602-4105-AFFC-25EB7D7244D4}" destId="{B67D69ED-946B-4A70-BE07-9B12BD31FD48}" srcOrd="3" destOrd="0" presId="urn:microsoft.com/office/officeart/2005/8/layout/hProcess9"/>
    <dgm:cxn modelId="{21347494-9A98-44F2-AEFA-EABA0CFD35C5}" type="presParOf" srcId="{2E064CFB-8602-4105-AFFC-25EB7D7244D4}" destId="{117D6FE8-0209-44A1-BC34-EE50B31BB3C8}" srcOrd="4" destOrd="0" presId="urn:microsoft.com/office/officeart/2005/8/layout/hProcess9"/>
    <dgm:cxn modelId="{7E7EB424-72CD-40C7-AF93-087A23641C30}" type="presParOf" srcId="{2E064CFB-8602-4105-AFFC-25EB7D7244D4}" destId="{4EE2A4D7-5B6D-46F6-8973-43B1CF620EA5}" srcOrd="5" destOrd="0" presId="urn:microsoft.com/office/officeart/2005/8/layout/hProcess9"/>
    <dgm:cxn modelId="{4DB4FF0C-5C5A-4EE6-9239-32F9268C328C}" type="presParOf" srcId="{2E064CFB-8602-4105-AFFC-25EB7D7244D4}" destId="{A458A604-9042-4873-A882-8EC1F66EBC0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99647-0BC4-4EE8-B50F-95421F2FEEEC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6C386E-2A47-4010-A768-4D169CAA422C}">
      <dsp:nvSpPr>
        <dsp:cNvPr id="0" name=""/>
        <dsp:cNvSpPr/>
      </dsp:nvSpPr>
      <dsp:spPr>
        <a:xfrm>
          <a:off x="3945" y="1305401"/>
          <a:ext cx="2479244" cy="17405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100" kern="1200" dirty="0">
              <a:latin typeface="Avenir Next LT Pro" panose="020B0504020202020204" pitchFamily="34" charset="0"/>
            </a:rPr>
            <a:t>Showcase</a:t>
          </a:r>
        </a:p>
      </dsp:txBody>
      <dsp:txXfrm>
        <a:off x="88911" y="1390367"/>
        <a:ext cx="2309312" cy="1570603"/>
      </dsp:txXfrm>
    </dsp:sp>
    <dsp:sp modelId="{1D8BD72D-795D-44D6-AA20-B6C93F126778}">
      <dsp:nvSpPr>
        <dsp:cNvPr id="0" name=""/>
        <dsp:cNvSpPr/>
      </dsp:nvSpPr>
      <dsp:spPr>
        <a:xfrm>
          <a:off x="2680100" y="1305401"/>
          <a:ext cx="2479244" cy="17405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100" kern="1200" dirty="0">
              <a:latin typeface="Avenir Next LT Pro" panose="020B0504020202020204" pitchFamily="34" charset="0"/>
            </a:rPr>
            <a:t>Instructions</a:t>
          </a:r>
        </a:p>
      </dsp:txBody>
      <dsp:txXfrm>
        <a:off x="2765066" y="1390367"/>
        <a:ext cx="2309312" cy="1570603"/>
      </dsp:txXfrm>
    </dsp:sp>
    <dsp:sp modelId="{117D6FE8-0209-44A1-BC34-EE50B31BB3C8}">
      <dsp:nvSpPr>
        <dsp:cNvPr id="0" name=""/>
        <dsp:cNvSpPr/>
      </dsp:nvSpPr>
      <dsp:spPr>
        <a:xfrm>
          <a:off x="5356255" y="1305401"/>
          <a:ext cx="2479244" cy="17405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100" kern="1200" dirty="0">
              <a:latin typeface="Avenir Next LT Pro" panose="020B0504020202020204" pitchFamily="34" charset="0"/>
            </a:rPr>
            <a:t>Resources used</a:t>
          </a:r>
        </a:p>
      </dsp:txBody>
      <dsp:txXfrm>
        <a:off x="5441221" y="1390367"/>
        <a:ext cx="2309312" cy="1570603"/>
      </dsp:txXfrm>
    </dsp:sp>
    <dsp:sp modelId="{A458A604-9042-4873-A882-8EC1F66EBC06}">
      <dsp:nvSpPr>
        <dsp:cNvPr id="0" name=""/>
        <dsp:cNvSpPr/>
      </dsp:nvSpPr>
      <dsp:spPr>
        <a:xfrm>
          <a:off x="8032410" y="1305401"/>
          <a:ext cx="2479244" cy="17405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100" kern="1200" dirty="0">
              <a:latin typeface="Avenir Next LT Pro" panose="020B0504020202020204" pitchFamily="34" charset="0"/>
            </a:rPr>
            <a:t>Practice Slide</a:t>
          </a:r>
        </a:p>
      </dsp:txBody>
      <dsp:txXfrm>
        <a:off x="8117376" y="1390367"/>
        <a:ext cx="2309312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D0DF4-1531-4037-9554-397D80A47D27}" type="datetimeFigureOut">
              <a:rPr lang="en-IE" smtClean="0"/>
              <a:t>22/09/2021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0C161-ECA6-490B-9D6F-F5B9897AF2E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463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CFEBF-98FA-4129-9FAB-18E16126BE37}" type="slidenum">
              <a:rPr lang="en-IE" smtClean="0"/>
              <a:t>26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5300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0EF5-F8A7-4696-952E-3FD972C8E30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56FE-9D23-47F4-B489-3DD1935BF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3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0EF5-F8A7-4696-952E-3FD972C8E30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56FE-9D23-47F4-B489-3DD1935BF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6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0EF5-F8A7-4696-952E-3FD972C8E30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56FE-9D23-47F4-B489-3DD1935BF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49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38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51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0EF5-F8A7-4696-952E-3FD972C8E30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56FE-9D23-47F4-B489-3DD1935BF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0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0EF5-F8A7-4696-952E-3FD972C8E30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56FE-9D23-47F4-B489-3DD1935BF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4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0EF5-F8A7-4696-952E-3FD972C8E30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56FE-9D23-47F4-B489-3DD1935BF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2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0EF5-F8A7-4696-952E-3FD972C8E30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56FE-9D23-47F4-B489-3DD1935BF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1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0EF5-F8A7-4696-952E-3FD972C8E30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56FE-9D23-47F4-B489-3DD1935BF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5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0EF5-F8A7-4696-952E-3FD972C8E30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56FE-9D23-47F4-B489-3DD1935BF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1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0EF5-F8A7-4696-952E-3FD972C8E30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56FE-9D23-47F4-B489-3DD1935BF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0EF5-F8A7-4696-952E-3FD972C8E30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56FE-9D23-47F4-B489-3DD1935BF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2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A0EF5-F8A7-4696-952E-3FD972C8E30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656FE-9D23-47F4-B489-3DD1935BF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7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9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dtl.blog/" TargetMode="External"/><Relationship Id="rId5" Type="http://schemas.openxmlformats.org/officeDocument/2006/relationships/image" Target="cid:image002.jpg@01D622F5.6EAE7FF0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" Target="slide23.xml"/><Relationship Id="rId7" Type="http://schemas.openxmlformats.org/officeDocument/2006/relationships/slide" Target="slide25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slide" Target="slide7.xml"/><Relationship Id="rId9" Type="http://schemas.openxmlformats.org/officeDocument/2006/relationships/image" Target="../media/image33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slide" Target="slide27.xml"/><Relationship Id="rId9" Type="http://schemas.openxmlformats.org/officeDocument/2006/relationships/hyperlink" Target="https://www.allaboardhe.ie/graphicdesign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llaboardhe.ie/graphicdesign/" TargetMode="External"/><Relationship Id="rId3" Type="http://schemas.openxmlformats.org/officeDocument/2006/relationships/slide" Target="slide26.xml"/><Relationship Id="rId7" Type="http://schemas.openxmlformats.org/officeDocument/2006/relationships/image" Target="../media/image3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cid:image002.jpg@01D622F5.6EAE7FF0" TargetMode="External"/><Relationship Id="rId3" Type="http://schemas.openxmlformats.org/officeDocument/2006/relationships/image" Target="../media/image7.png"/><Relationship Id="rId7" Type="http://schemas.openxmlformats.org/officeDocument/2006/relationships/slide" Target="slide4.xml"/><Relationship Id="rId12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slide" Target="slide25.xml"/><Relationship Id="rId5" Type="http://schemas.openxmlformats.org/officeDocument/2006/relationships/image" Target="../media/image9.png"/><Relationship Id="rId15" Type="http://schemas.openxmlformats.org/officeDocument/2006/relationships/image" Target="../media/image11.png"/><Relationship Id="rId10" Type="http://schemas.openxmlformats.org/officeDocument/2006/relationships/slide" Target="slide19.xml"/><Relationship Id="rId4" Type="http://schemas.openxmlformats.org/officeDocument/2006/relationships/image" Target="../media/image8.png"/><Relationship Id="rId9" Type="http://schemas.openxmlformats.org/officeDocument/2006/relationships/slide" Target="slide13.xml"/><Relationship Id="rId1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cid:image002.jpg@01D622F5.6EAE7FF0" TargetMode="Externa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reativecommons.org/licenses/by-nc/4.0/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ADC3C4A-E954-497F-A93E-953B7AAF38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57" r="12157"/>
          <a:stretch/>
        </p:blipFill>
        <p:spPr>
          <a:xfrm>
            <a:off x="359152" y="34584"/>
            <a:ext cx="11832670" cy="6655876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730" y="1122363"/>
            <a:ext cx="4415574" cy="2240159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IE" sz="3600" dirty="0">
                <a:ea typeface="+mj-lt"/>
                <a:cs typeface="+mj-lt"/>
              </a:rPr>
              <a:t>Designing Digital</a:t>
            </a:r>
            <a:br>
              <a:rPr lang="en-IE" sz="3600" dirty="0">
                <a:ea typeface="+mj-lt"/>
                <a:cs typeface="+mj-lt"/>
              </a:rPr>
            </a:br>
            <a:r>
              <a:rPr lang="en-IE" sz="3600" dirty="0">
                <a:ea typeface="+mj-lt"/>
                <a:cs typeface="+mj-lt"/>
              </a:rPr>
              <a:t>Presentations:</a:t>
            </a:r>
            <a:br>
              <a:rPr lang="en-IE" sz="3600" dirty="0">
                <a:ea typeface="+mj-lt"/>
                <a:cs typeface="+mj-lt"/>
              </a:rPr>
            </a:br>
            <a:r>
              <a:rPr lang="en-IE" sz="3600" dirty="0">
                <a:ea typeface="+mj-lt"/>
                <a:cs typeface="+mj-lt"/>
              </a:rPr>
              <a:t>Level-up your PowerPoint game</a:t>
            </a:r>
            <a:br>
              <a:rPr lang="en-IE" sz="3600" dirty="0">
                <a:ea typeface="+mj-lt"/>
                <a:cs typeface="+mj-lt"/>
              </a:rPr>
            </a:br>
            <a:r>
              <a:rPr lang="en-IE" sz="3600" b="1" i="1" dirty="0">
                <a:ea typeface="+mj-lt"/>
                <a:cs typeface="+mj-lt"/>
              </a:rPr>
              <a:t>(Activity File)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923" y="3789597"/>
            <a:ext cx="4611719" cy="6848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cs typeface="Calibri"/>
              </a:rPr>
              <a:t>David Moloney</a:t>
            </a:r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DD7CC78B-CAFF-433F-AFC3-86C3B2E13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" y="6511558"/>
            <a:ext cx="987994" cy="34737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14E0BDAC-45DB-431E-9F12-F88120A9E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949" y="-935"/>
            <a:ext cx="2653051" cy="66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Content Placeholder 6">
            <a:hlinkClick r:id="rId6"/>
            <a:extLst>
              <a:ext uri="{FF2B5EF4-FFF2-40B4-BE49-F238E27FC236}">
                <a16:creationId xmlns:a16="http://schemas.microsoft.com/office/drawing/2014/main" id="{1F4B781D-146C-4892-8DA9-3089B6CF26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21" y="6035611"/>
            <a:ext cx="2043201" cy="822389"/>
          </a:xfrm>
          <a:prstGeom prst="rect">
            <a:avLst/>
          </a:prstGeom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073598DD-D0E7-4089-8BBB-6ABFC34ADC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8" r="11870"/>
          <a:stretch/>
        </p:blipFill>
        <p:spPr>
          <a:xfrm>
            <a:off x="1076855" y="4610950"/>
            <a:ext cx="2836327" cy="216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439D9-A131-455F-A565-56377B74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/>
          <a:lstStyle/>
          <a:p>
            <a:r>
              <a:rPr lang="en-IE" dirty="0">
                <a:solidFill>
                  <a:srgbClr val="2C3440"/>
                </a:solidFill>
                <a:latin typeface="Avenir Next LT Pro" panose="020B0504020202020204" pitchFamily="34" charset="0"/>
              </a:rPr>
              <a:t>Cropping to a Shape</a:t>
            </a:r>
          </a:p>
        </p:txBody>
      </p:sp>
      <p:pic>
        <p:nvPicPr>
          <p:cNvPr id="10" name="Picture 9" descr="A picture containing plant, flower&#10;&#10;Description automatically generated">
            <a:extLst>
              <a:ext uri="{FF2B5EF4-FFF2-40B4-BE49-F238E27FC236}">
                <a16:creationId xmlns:a16="http://schemas.microsoft.com/office/drawing/2014/main" id="{381B07C9-972B-4FBB-9D85-4332A22D0C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5" r="30385"/>
          <a:stretch/>
        </p:blipFill>
        <p:spPr>
          <a:xfrm>
            <a:off x="5197048" y="1615738"/>
            <a:ext cx="4280937" cy="4280937"/>
          </a:xfrm>
          <a:prstGeom prst="diamond">
            <a:avLst/>
          </a:prstGeom>
          <a:ln w="76200">
            <a:gradFill>
              <a:gsLst>
                <a:gs pos="0">
                  <a:srgbClr val="F9DED0"/>
                </a:gs>
                <a:gs pos="50000">
                  <a:srgbClr val="EF5F0F"/>
                </a:gs>
                <a:gs pos="100000">
                  <a:srgbClr val="BBAB18"/>
                </a:gs>
              </a:gsLst>
              <a:lin ang="5400000" scaled="1"/>
            </a:gra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BF7D99B-898D-4FE9-BB05-BD4E394766F8}"/>
              </a:ext>
            </a:extLst>
          </p:cNvPr>
          <p:cNvSpPr/>
          <p:nvPr/>
        </p:nvSpPr>
        <p:spPr>
          <a:xfrm>
            <a:off x="489053" y="668142"/>
            <a:ext cx="180197" cy="719528"/>
          </a:xfrm>
          <a:prstGeom prst="rect">
            <a:avLst/>
          </a:prstGeom>
          <a:solidFill>
            <a:srgbClr val="2C3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2" descr="purple flower in tilt shift lens">
            <a:extLst>
              <a:ext uri="{FF2B5EF4-FFF2-40B4-BE49-F238E27FC236}">
                <a16:creationId xmlns:a16="http://schemas.microsoft.com/office/drawing/2014/main" id="{44D75713-5E97-43AF-AAB6-8353CB97B9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2" t="125" r="10541" b="21947"/>
          <a:stretch/>
        </p:blipFill>
        <p:spPr bwMode="auto">
          <a:xfrm>
            <a:off x="8805761" y="668142"/>
            <a:ext cx="3532187" cy="3532187"/>
          </a:xfrm>
          <a:prstGeom prst="diamond">
            <a:avLst/>
          </a:prstGeom>
          <a:noFill/>
          <a:ln w="76200">
            <a:gradFill>
              <a:gsLst>
                <a:gs pos="6000">
                  <a:srgbClr val="726797"/>
                </a:gs>
                <a:gs pos="46000">
                  <a:srgbClr val="23212F"/>
                </a:gs>
                <a:gs pos="100000">
                  <a:srgbClr val="A2AB8F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hallow focus photography of snow flakes">
            <a:extLst>
              <a:ext uri="{FF2B5EF4-FFF2-40B4-BE49-F238E27FC236}">
                <a16:creationId xmlns:a16="http://schemas.microsoft.com/office/drawing/2014/main" id="{3ECBDDEB-91A6-4D6C-B401-D2F8DF455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8" t="3119" r="3706" b="6014"/>
          <a:stretch/>
        </p:blipFill>
        <p:spPr bwMode="auto">
          <a:xfrm>
            <a:off x="8017776" y="4619636"/>
            <a:ext cx="2554078" cy="2554078"/>
          </a:xfrm>
          <a:prstGeom prst="diamond">
            <a:avLst/>
          </a:prstGeom>
          <a:noFill/>
          <a:ln w="76200">
            <a:gradFill>
              <a:gsLst>
                <a:gs pos="0">
                  <a:srgbClr val="A2BBD5"/>
                </a:gs>
                <a:gs pos="47000">
                  <a:srgbClr val="ACD3F3"/>
                </a:gs>
                <a:gs pos="100000">
                  <a:srgbClr val="161A02"/>
                </a:gs>
              </a:gsLst>
              <a:lin ang="54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73AC49ED-A9FA-4679-B211-FCCD07BDF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104" y="1853805"/>
            <a:ext cx="4396945" cy="4911062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Add picture to slide (</a:t>
            </a:r>
            <a:r>
              <a:rPr lang="en-US" sz="2000" i="1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Insert</a:t>
            </a:r>
            <a:r>
              <a:rPr lang="en-US" sz="2000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tab &gt; </a:t>
            </a:r>
            <a:r>
              <a:rPr lang="en-US" sz="2000" i="1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Pictures</a:t>
            </a:r>
            <a:r>
              <a:rPr lang="en-US" sz="2000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  <a:p>
            <a:r>
              <a:rPr lang="en-US" sz="2000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Select the picture on the slide and select the </a:t>
            </a:r>
            <a:r>
              <a:rPr lang="en-US" sz="2000" i="1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Picture Format </a:t>
            </a:r>
            <a:r>
              <a:rPr lang="en-US" sz="2000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tab </a:t>
            </a:r>
          </a:p>
          <a:p>
            <a:r>
              <a:rPr lang="en-US" sz="2000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Select the dropdown menu below </a:t>
            </a:r>
            <a:r>
              <a:rPr lang="en-US" sz="2000" i="1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Crop</a:t>
            </a:r>
            <a:r>
              <a:rPr lang="en-US" sz="2000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r>
              <a:rPr lang="en-US" sz="2000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Hover over the </a:t>
            </a:r>
            <a:r>
              <a:rPr lang="en-US" sz="2000" i="1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Crop to Shape </a:t>
            </a:r>
            <a:r>
              <a:rPr lang="en-US" sz="2000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option and choose preferred shape</a:t>
            </a:r>
          </a:p>
          <a:p>
            <a:r>
              <a:rPr lang="en-US" sz="2000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To change the Aspect Ratio of the shape repeat points 2 &amp; 3 above and this time hover over </a:t>
            </a:r>
            <a:r>
              <a:rPr lang="en-US" sz="2000" i="1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Aspect Ratio </a:t>
            </a:r>
            <a:r>
              <a:rPr lang="en-US" sz="2000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from the dropdown menu. Choose preferred option</a:t>
            </a:r>
          </a:p>
          <a:p>
            <a:r>
              <a:rPr lang="en-US" sz="2000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Right click on the shape and select </a:t>
            </a:r>
            <a:r>
              <a:rPr lang="en-US" sz="2000" i="1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Format Picture</a:t>
            </a:r>
            <a:endParaRPr lang="en-US" sz="2000" dirty="0">
              <a:solidFill>
                <a:srgbClr val="2C3440"/>
              </a:solidFill>
              <a:latin typeface="Avenir Next LT Pro" panose="020B0504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000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From the paint bucket icon, add </a:t>
            </a:r>
            <a:r>
              <a:rPr lang="en-US" sz="2000" i="1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Line &gt; Gradient line </a:t>
            </a:r>
            <a:r>
              <a:rPr lang="en-US" sz="2000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according to your preference. Use </a:t>
            </a:r>
            <a:br>
              <a:rPr lang="en-US" sz="2000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the eyedropper tool for gradient line Color</a:t>
            </a:r>
          </a:p>
          <a:p>
            <a:endParaRPr lang="en-US" sz="2000" dirty="0">
              <a:solidFill>
                <a:srgbClr val="2C3440"/>
              </a:solidFill>
              <a:latin typeface="Avenir Next LT Pro" panose="020B0504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000" dirty="0">
              <a:solidFill>
                <a:srgbClr val="2C3440"/>
              </a:solidFill>
              <a:latin typeface="Avenir Next LT Pro" panose="020B0504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000" dirty="0">
              <a:solidFill>
                <a:srgbClr val="2C3440"/>
              </a:solidFill>
              <a:latin typeface="Avenir Next LT Pro" panose="020B0504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IE" sz="2000" dirty="0">
              <a:solidFill>
                <a:srgbClr val="2C34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4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8" name="Picture 4" descr="shallow focus photography of snow flakes">
            <a:extLst>
              <a:ext uri="{FF2B5EF4-FFF2-40B4-BE49-F238E27FC236}">
                <a16:creationId xmlns:a16="http://schemas.microsoft.com/office/drawing/2014/main" id="{B61A6A87-1605-48B9-AA12-906FD6043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5" r="-2" b="14521"/>
          <a:stretch/>
        </p:blipFill>
        <p:spPr bwMode="auto">
          <a:xfrm>
            <a:off x="321730" y="321732"/>
            <a:ext cx="5674897" cy="301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plant, flower&#10;&#10;Description automatically generated">
            <a:extLst>
              <a:ext uri="{FF2B5EF4-FFF2-40B4-BE49-F238E27FC236}">
                <a16:creationId xmlns:a16="http://schemas.microsoft.com/office/drawing/2014/main" id="{071A3FCA-9A36-4424-AA69-88EE33CFF2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4" r="-2" b="5241"/>
          <a:stretch/>
        </p:blipFill>
        <p:spPr>
          <a:xfrm>
            <a:off x="321730" y="3510853"/>
            <a:ext cx="5674897" cy="2789954"/>
          </a:xfrm>
          <a:prstGeom prst="rect">
            <a:avLst/>
          </a:prstGeom>
        </p:spPr>
      </p:pic>
      <p:pic>
        <p:nvPicPr>
          <p:cNvPr id="1026" name="Picture 2" descr="purple flower in tilt shift lens">
            <a:extLst>
              <a:ext uri="{FF2B5EF4-FFF2-40B4-BE49-F238E27FC236}">
                <a16:creationId xmlns:a16="http://schemas.microsoft.com/office/drawing/2014/main" id="{D09ECC3B-8DD5-4016-9A15-BA821E39E3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2" r="21546" b="2"/>
          <a:stretch/>
        </p:blipFill>
        <p:spPr bwMode="auto">
          <a:xfrm>
            <a:off x="6195373" y="321733"/>
            <a:ext cx="5674897" cy="59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003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544E0-CE5A-4A47-9DDA-9DE01FC23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>
                <a:solidFill>
                  <a:srgbClr val="2C3440"/>
                </a:solidFill>
                <a:latin typeface="Avenir Next LT Pro" panose="020B0504020202020204" pitchFamily="34" charset="0"/>
              </a:rPr>
              <a:t>Practice Slide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A7C6BE-C143-4A27-A7E4-4A24EA4EC0E5}"/>
              </a:ext>
            </a:extLst>
          </p:cNvPr>
          <p:cNvSpPr/>
          <p:nvPr/>
        </p:nvSpPr>
        <p:spPr>
          <a:xfrm>
            <a:off x="489053" y="668142"/>
            <a:ext cx="180197" cy="719528"/>
          </a:xfrm>
          <a:prstGeom prst="rect">
            <a:avLst/>
          </a:prstGeom>
          <a:solidFill>
            <a:srgbClr val="2C3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9232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54E71-86F9-47E8-911C-0411087DD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IE">
                <a:solidFill>
                  <a:srgbClr val="2C3440"/>
                </a:solidFill>
                <a:latin typeface="Avenir Next LT Pro" panose="020B0504020202020204" pitchFamily="34" charset="0"/>
              </a:rPr>
              <a:t>Animating elements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70EA5-8AFA-4B60-BE2D-6BC60D8A8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>
              <a:latin typeface="Avenir Next LT Pro" panose="020B05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969490-B093-4CB7-9B04-44E05FA958DF}"/>
              </a:ext>
            </a:extLst>
          </p:cNvPr>
          <p:cNvSpPr/>
          <p:nvPr/>
        </p:nvSpPr>
        <p:spPr>
          <a:xfrm>
            <a:off x="489053" y="2776342"/>
            <a:ext cx="180197" cy="719528"/>
          </a:xfrm>
          <a:prstGeom prst="rect">
            <a:avLst/>
          </a:prstGeom>
          <a:solidFill>
            <a:srgbClr val="2C3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Graphic 4" descr="Return">
            <a:hlinkClick r:id="rId2" action="ppaction://hlinksldjump"/>
            <a:extLst>
              <a:ext uri="{FF2B5EF4-FFF2-40B4-BE49-F238E27FC236}">
                <a16:creationId xmlns:a16="http://schemas.microsoft.com/office/drawing/2014/main" id="{B87E02BA-581B-45FB-9E29-A7E8C7B00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47450" y="153590"/>
            <a:ext cx="614760" cy="614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6B88DC-BBF7-4FF7-A33A-6CBA690A22D2}"/>
              </a:ext>
            </a:extLst>
          </p:cNvPr>
          <p:cNvSpPr txBox="1"/>
          <p:nvPr/>
        </p:nvSpPr>
        <p:spPr>
          <a:xfrm>
            <a:off x="10695114" y="719108"/>
            <a:ext cx="1267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>
                <a:solidFill>
                  <a:srgbClr val="2C3440"/>
                </a:solidFill>
                <a:latin typeface="Avenir Next LT Pro" panose="020B0504020202020204" pitchFamily="34" charset="0"/>
              </a:rPr>
              <a:t>Return to Title slide</a:t>
            </a:r>
          </a:p>
        </p:txBody>
      </p:sp>
    </p:spTree>
    <p:extLst>
      <p:ext uri="{BB962C8B-B14F-4D97-AF65-F5344CB8AC3E}">
        <p14:creationId xmlns:p14="http://schemas.microsoft.com/office/powerpoint/2010/main" val="343979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5400000">
            <a:off x="2667000" y="-2667000"/>
            <a:ext cx="6858000" cy="12192000"/>
          </a:xfrm>
          <a:custGeom>
            <a:avLst/>
            <a:gdLst>
              <a:gd name="connsiteX0" fmla="*/ 0 w 6858000"/>
              <a:gd name="connsiteY0" fmla="*/ 12192000 h 12192000"/>
              <a:gd name="connsiteX1" fmla="*/ 0 w 6858000"/>
              <a:gd name="connsiteY1" fmla="*/ 0 h 12192000"/>
              <a:gd name="connsiteX2" fmla="*/ 6858000 w 6858000"/>
              <a:gd name="connsiteY2" fmla="*/ 12192000 h 12192000"/>
              <a:gd name="connsiteX3" fmla="*/ 0 w 6858000"/>
              <a:gd name="connsiteY3" fmla="*/ 12192000 h 12192000"/>
              <a:gd name="connsiteX0" fmla="*/ 0 w 6858000"/>
              <a:gd name="connsiteY0" fmla="*/ 12192000 h 12192000"/>
              <a:gd name="connsiteX1" fmla="*/ 0 w 6858000"/>
              <a:gd name="connsiteY1" fmla="*/ 0 h 12192000"/>
              <a:gd name="connsiteX2" fmla="*/ 3257550 w 6858000"/>
              <a:gd name="connsiteY2" fmla="*/ 5715000 h 12192000"/>
              <a:gd name="connsiteX3" fmla="*/ 6858000 w 6858000"/>
              <a:gd name="connsiteY3" fmla="*/ 12192000 h 12192000"/>
              <a:gd name="connsiteX4" fmla="*/ 0 w 6858000"/>
              <a:gd name="connsiteY4" fmla="*/ 12192000 h 12192000"/>
              <a:gd name="connsiteX0" fmla="*/ 0 w 6858000"/>
              <a:gd name="connsiteY0" fmla="*/ 12192000 h 12192000"/>
              <a:gd name="connsiteX1" fmla="*/ 0 w 6858000"/>
              <a:gd name="connsiteY1" fmla="*/ 0 h 12192000"/>
              <a:gd name="connsiteX2" fmla="*/ 3257550 w 6858000"/>
              <a:gd name="connsiteY2" fmla="*/ 5715000 h 12192000"/>
              <a:gd name="connsiteX3" fmla="*/ 6858000 w 6858000"/>
              <a:gd name="connsiteY3" fmla="*/ 12192000 h 12192000"/>
              <a:gd name="connsiteX4" fmla="*/ 0 w 6858000"/>
              <a:gd name="connsiteY4" fmla="*/ 12192000 h 12192000"/>
              <a:gd name="connsiteX0" fmla="*/ 0 w 6858000"/>
              <a:gd name="connsiteY0" fmla="*/ 12192000 h 12192000"/>
              <a:gd name="connsiteX1" fmla="*/ 0 w 6858000"/>
              <a:gd name="connsiteY1" fmla="*/ 0 h 12192000"/>
              <a:gd name="connsiteX2" fmla="*/ 3257550 w 6858000"/>
              <a:gd name="connsiteY2" fmla="*/ 5715000 h 12192000"/>
              <a:gd name="connsiteX3" fmla="*/ 6858000 w 6858000"/>
              <a:gd name="connsiteY3" fmla="*/ 12192000 h 12192000"/>
              <a:gd name="connsiteX4" fmla="*/ 0 w 6858000"/>
              <a:gd name="connsiteY4" fmla="*/ 12192000 h 12192000"/>
              <a:gd name="connsiteX0" fmla="*/ 0 w 6858000"/>
              <a:gd name="connsiteY0" fmla="*/ 12192000 h 12192000"/>
              <a:gd name="connsiteX1" fmla="*/ 0 w 6858000"/>
              <a:gd name="connsiteY1" fmla="*/ 0 h 12192000"/>
              <a:gd name="connsiteX2" fmla="*/ 3257550 w 6858000"/>
              <a:gd name="connsiteY2" fmla="*/ 5715000 h 12192000"/>
              <a:gd name="connsiteX3" fmla="*/ 6858000 w 6858000"/>
              <a:gd name="connsiteY3" fmla="*/ 12192000 h 12192000"/>
              <a:gd name="connsiteX4" fmla="*/ 0 w 6858000"/>
              <a:gd name="connsiteY4" fmla="*/ 12192000 h 12192000"/>
              <a:gd name="connsiteX0" fmla="*/ 0 w 6858000"/>
              <a:gd name="connsiteY0" fmla="*/ 12192000 h 12192000"/>
              <a:gd name="connsiteX1" fmla="*/ 0 w 6858000"/>
              <a:gd name="connsiteY1" fmla="*/ 0 h 12192000"/>
              <a:gd name="connsiteX2" fmla="*/ 3257550 w 6858000"/>
              <a:gd name="connsiteY2" fmla="*/ 5715000 h 12192000"/>
              <a:gd name="connsiteX3" fmla="*/ 6858000 w 6858000"/>
              <a:gd name="connsiteY3" fmla="*/ 12192000 h 12192000"/>
              <a:gd name="connsiteX4" fmla="*/ 0 w 6858000"/>
              <a:gd name="connsiteY4" fmla="*/ 12192000 h 12192000"/>
              <a:gd name="connsiteX0" fmla="*/ 0 w 6858000"/>
              <a:gd name="connsiteY0" fmla="*/ 12192000 h 12192000"/>
              <a:gd name="connsiteX1" fmla="*/ 0 w 6858000"/>
              <a:gd name="connsiteY1" fmla="*/ 0 h 12192000"/>
              <a:gd name="connsiteX2" fmla="*/ 3257550 w 6858000"/>
              <a:gd name="connsiteY2" fmla="*/ 5715000 h 12192000"/>
              <a:gd name="connsiteX3" fmla="*/ 6858000 w 6858000"/>
              <a:gd name="connsiteY3" fmla="*/ 12192000 h 12192000"/>
              <a:gd name="connsiteX4" fmla="*/ 0 w 6858000"/>
              <a:gd name="connsiteY4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2192000">
                <a:moveTo>
                  <a:pt x="0" y="12192000"/>
                </a:moveTo>
                <a:lnTo>
                  <a:pt x="0" y="0"/>
                </a:lnTo>
                <a:cubicBezTo>
                  <a:pt x="1790700" y="2552700"/>
                  <a:pt x="1428750" y="1733550"/>
                  <a:pt x="3257550" y="5715000"/>
                </a:cubicBezTo>
                <a:cubicBezTo>
                  <a:pt x="5734050" y="11550650"/>
                  <a:pt x="4953000" y="9251950"/>
                  <a:pt x="6858000" y="12192000"/>
                </a:cubicBezTo>
                <a:lnTo>
                  <a:pt x="0" y="12192000"/>
                </a:lnTo>
                <a:close/>
              </a:path>
            </a:pathLst>
          </a:custGeom>
          <a:solidFill>
            <a:srgbClr val="726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61077" y="1874078"/>
            <a:ext cx="4243187" cy="583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Step 2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04527" y="356428"/>
            <a:ext cx="4243187" cy="583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Step 4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16514" y="5434035"/>
            <a:ext cx="4243187" cy="583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2C344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Step 1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06177" y="3532204"/>
            <a:ext cx="4243187" cy="583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>
                <a:solidFill>
                  <a:srgbClr val="2C344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Step 3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FC7AB52-D93D-4472-B200-4B90A96D98F2}"/>
              </a:ext>
            </a:extLst>
          </p:cNvPr>
          <p:cNvGrpSpPr/>
          <p:nvPr/>
        </p:nvGrpSpPr>
        <p:grpSpPr>
          <a:xfrm>
            <a:off x="2119977" y="4389225"/>
            <a:ext cx="1049714" cy="1049714"/>
            <a:chOff x="2119977" y="4389225"/>
            <a:chExt cx="1049714" cy="1049714"/>
          </a:xfrm>
        </p:grpSpPr>
        <p:sp>
          <p:nvSpPr>
            <p:cNvPr id="13" name="Oval 12"/>
            <p:cNvSpPr/>
            <p:nvPr/>
          </p:nvSpPr>
          <p:spPr>
            <a:xfrm>
              <a:off x="2119977" y="4389225"/>
              <a:ext cx="1049714" cy="104971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C34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Graphic 19" descr="Internet">
              <a:extLst>
                <a:ext uri="{FF2B5EF4-FFF2-40B4-BE49-F238E27FC236}">
                  <a16:creationId xmlns:a16="http://schemas.microsoft.com/office/drawing/2014/main" id="{333DFA44-2992-4B5F-B783-1D47BED38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84673" y="4536231"/>
              <a:ext cx="755703" cy="755703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914C00B-AFAE-44AA-B3CC-177E786808E9}"/>
              </a:ext>
            </a:extLst>
          </p:cNvPr>
          <p:cNvGrpSpPr/>
          <p:nvPr/>
        </p:nvGrpSpPr>
        <p:grpSpPr>
          <a:xfrm>
            <a:off x="4397375" y="3257760"/>
            <a:ext cx="1049714" cy="1049714"/>
            <a:chOff x="4397375" y="3257760"/>
            <a:chExt cx="1049714" cy="1049714"/>
          </a:xfrm>
        </p:grpSpPr>
        <p:sp>
          <p:nvSpPr>
            <p:cNvPr id="14" name="Oval 13"/>
            <p:cNvSpPr/>
            <p:nvPr/>
          </p:nvSpPr>
          <p:spPr>
            <a:xfrm>
              <a:off x="4397375" y="3257760"/>
              <a:ext cx="1049714" cy="104971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C34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5" name="Graphic 44" descr="Lightbulb">
              <a:extLst>
                <a:ext uri="{FF2B5EF4-FFF2-40B4-BE49-F238E27FC236}">
                  <a16:creationId xmlns:a16="http://schemas.microsoft.com/office/drawing/2014/main" id="{468D8FCF-EB5F-4056-8CF2-0C8FD56C8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44381" y="3404766"/>
              <a:ext cx="755703" cy="755703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221756E-03B6-4177-8D7F-D3646B08126C}"/>
              </a:ext>
            </a:extLst>
          </p:cNvPr>
          <p:cNvGrpSpPr/>
          <p:nvPr/>
        </p:nvGrpSpPr>
        <p:grpSpPr>
          <a:xfrm>
            <a:off x="6944822" y="2252698"/>
            <a:ext cx="1049714" cy="1049714"/>
            <a:chOff x="6944822" y="2252698"/>
            <a:chExt cx="1049714" cy="1049714"/>
          </a:xfrm>
        </p:grpSpPr>
        <p:sp>
          <p:nvSpPr>
            <p:cNvPr id="15" name="Oval 14"/>
            <p:cNvSpPr/>
            <p:nvPr/>
          </p:nvSpPr>
          <p:spPr>
            <a:xfrm>
              <a:off x="6944822" y="2252698"/>
              <a:ext cx="1049714" cy="104971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C34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Graphic 46" descr="Deciduous tree">
              <a:extLst>
                <a:ext uri="{FF2B5EF4-FFF2-40B4-BE49-F238E27FC236}">
                  <a16:creationId xmlns:a16="http://schemas.microsoft.com/office/drawing/2014/main" id="{0AEB1361-5E5A-471F-B22B-4D93BEE3A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091828" y="2383731"/>
              <a:ext cx="755703" cy="755703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BE0308F-5507-451F-99F3-57976E197D5B}"/>
              </a:ext>
            </a:extLst>
          </p:cNvPr>
          <p:cNvGrpSpPr/>
          <p:nvPr/>
        </p:nvGrpSpPr>
        <p:grpSpPr>
          <a:xfrm>
            <a:off x="9524018" y="941245"/>
            <a:ext cx="1049714" cy="1049714"/>
            <a:chOff x="9524018" y="941245"/>
            <a:chExt cx="1049714" cy="1049714"/>
          </a:xfrm>
        </p:grpSpPr>
        <p:sp>
          <p:nvSpPr>
            <p:cNvPr id="16" name="Oval 15"/>
            <p:cNvSpPr/>
            <p:nvPr/>
          </p:nvSpPr>
          <p:spPr>
            <a:xfrm>
              <a:off x="9524018" y="941245"/>
              <a:ext cx="1049714" cy="104971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C34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Graphic 50" descr="Music">
              <a:extLst>
                <a:ext uri="{FF2B5EF4-FFF2-40B4-BE49-F238E27FC236}">
                  <a16:creationId xmlns:a16="http://schemas.microsoft.com/office/drawing/2014/main" id="{69787F02-8AD2-4E2E-930B-4CC679655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711528" y="1150976"/>
              <a:ext cx="624548" cy="624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320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5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544E0-CE5A-4A47-9DDA-9DE01FC23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2C3440"/>
                </a:solidFill>
                <a:latin typeface="Avenir Next LT Pro" panose="020B0504020202020204" pitchFamily="34" charset="0"/>
              </a:rPr>
              <a:t>Elements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A7C6BE-C143-4A27-A7E4-4A24EA4EC0E5}"/>
              </a:ext>
            </a:extLst>
          </p:cNvPr>
          <p:cNvSpPr/>
          <p:nvPr/>
        </p:nvSpPr>
        <p:spPr>
          <a:xfrm>
            <a:off x="489053" y="668142"/>
            <a:ext cx="180197" cy="719528"/>
          </a:xfrm>
          <a:prstGeom prst="rect">
            <a:avLst/>
          </a:prstGeom>
          <a:solidFill>
            <a:srgbClr val="2C3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5E6A3D-DE1F-402D-BA55-B552BAF4D940}"/>
              </a:ext>
            </a:extLst>
          </p:cNvPr>
          <p:cNvSpPr/>
          <p:nvPr/>
        </p:nvSpPr>
        <p:spPr>
          <a:xfrm>
            <a:off x="1995003" y="3533612"/>
            <a:ext cx="1049714" cy="1049714"/>
          </a:xfrm>
          <a:prstGeom prst="ellipse">
            <a:avLst/>
          </a:prstGeom>
          <a:solidFill>
            <a:schemeClr val="bg1"/>
          </a:solidFill>
          <a:ln w="38100">
            <a:solidFill>
              <a:srgbClr val="2C3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 descr="Internet">
            <a:extLst>
              <a:ext uri="{FF2B5EF4-FFF2-40B4-BE49-F238E27FC236}">
                <a16:creationId xmlns:a16="http://schemas.microsoft.com/office/drawing/2014/main" id="{CBE30279-D555-4577-BAFB-619EFAA78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9699" y="3680618"/>
            <a:ext cx="755703" cy="75570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30C6A4ED-8660-465D-8713-0F41A1E9C040}"/>
              </a:ext>
            </a:extLst>
          </p:cNvPr>
          <p:cNvSpPr/>
          <p:nvPr/>
        </p:nvSpPr>
        <p:spPr>
          <a:xfrm>
            <a:off x="4272401" y="3533612"/>
            <a:ext cx="1049714" cy="1049714"/>
          </a:xfrm>
          <a:prstGeom prst="ellipse">
            <a:avLst/>
          </a:prstGeom>
          <a:solidFill>
            <a:schemeClr val="bg1"/>
          </a:solidFill>
          <a:ln w="38100">
            <a:solidFill>
              <a:srgbClr val="2C3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Graphic 12" descr="Lightbulb">
            <a:extLst>
              <a:ext uri="{FF2B5EF4-FFF2-40B4-BE49-F238E27FC236}">
                <a16:creationId xmlns:a16="http://schemas.microsoft.com/office/drawing/2014/main" id="{904189E7-626C-4D51-9706-38617B635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19407" y="3680618"/>
            <a:ext cx="755703" cy="75570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3042897E-C0D7-4FBB-BD33-19A46D947A33}"/>
              </a:ext>
            </a:extLst>
          </p:cNvPr>
          <p:cNvSpPr/>
          <p:nvPr/>
        </p:nvSpPr>
        <p:spPr>
          <a:xfrm>
            <a:off x="6819848" y="3533612"/>
            <a:ext cx="1049714" cy="1049714"/>
          </a:xfrm>
          <a:prstGeom prst="ellipse">
            <a:avLst/>
          </a:prstGeom>
          <a:solidFill>
            <a:schemeClr val="bg1"/>
          </a:solidFill>
          <a:ln w="38100">
            <a:solidFill>
              <a:srgbClr val="2C3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Deciduous tree">
            <a:extLst>
              <a:ext uri="{FF2B5EF4-FFF2-40B4-BE49-F238E27FC236}">
                <a16:creationId xmlns:a16="http://schemas.microsoft.com/office/drawing/2014/main" id="{CB28158C-2317-4E4C-B6D3-6D7510EAC0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66854" y="3680618"/>
            <a:ext cx="755703" cy="75570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000EFD19-66D0-4F35-92AC-1E9D64494E60}"/>
              </a:ext>
            </a:extLst>
          </p:cNvPr>
          <p:cNvSpPr/>
          <p:nvPr/>
        </p:nvSpPr>
        <p:spPr>
          <a:xfrm>
            <a:off x="9399044" y="3533612"/>
            <a:ext cx="1049714" cy="1049714"/>
          </a:xfrm>
          <a:prstGeom prst="ellipse">
            <a:avLst/>
          </a:prstGeom>
          <a:solidFill>
            <a:schemeClr val="bg1"/>
          </a:solidFill>
          <a:ln w="38100">
            <a:solidFill>
              <a:srgbClr val="2C3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 descr="Music">
            <a:extLst>
              <a:ext uri="{FF2B5EF4-FFF2-40B4-BE49-F238E27FC236}">
                <a16:creationId xmlns:a16="http://schemas.microsoft.com/office/drawing/2014/main" id="{F2D0B20D-ACE5-45E0-934D-6480AE8577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86554" y="3746195"/>
            <a:ext cx="624548" cy="624548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0F63B63-F1A9-4D8E-9B2D-E1B844E11047}"/>
              </a:ext>
            </a:extLst>
          </p:cNvPr>
          <p:cNvSpPr txBox="1">
            <a:spLocks/>
          </p:cNvSpPr>
          <p:nvPr/>
        </p:nvSpPr>
        <p:spPr>
          <a:xfrm>
            <a:off x="3316155" y="5245384"/>
            <a:ext cx="2962206" cy="583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23212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Step 2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39912D9-F9E4-47CE-B20B-8ED45A323967}"/>
              </a:ext>
            </a:extLst>
          </p:cNvPr>
          <p:cNvSpPr txBox="1">
            <a:spLocks/>
          </p:cNvSpPr>
          <p:nvPr/>
        </p:nvSpPr>
        <p:spPr>
          <a:xfrm>
            <a:off x="8494002" y="5245384"/>
            <a:ext cx="2859798" cy="583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>
                <a:solidFill>
                  <a:srgbClr val="23212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Step 4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80F7B6E-8544-419C-8285-84924E63B621}"/>
              </a:ext>
            </a:extLst>
          </p:cNvPr>
          <p:cNvSpPr txBox="1">
            <a:spLocks/>
          </p:cNvSpPr>
          <p:nvPr/>
        </p:nvSpPr>
        <p:spPr>
          <a:xfrm>
            <a:off x="1083075" y="2483134"/>
            <a:ext cx="2873570" cy="583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23212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Step 1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A6C8CA5-9D62-413A-A189-1067707C0F29}"/>
              </a:ext>
            </a:extLst>
          </p:cNvPr>
          <p:cNvSpPr txBox="1">
            <a:spLocks/>
          </p:cNvSpPr>
          <p:nvPr/>
        </p:nvSpPr>
        <p:spPr>
          <a:xfrm>
            <a:off x="5717359" y="2548115"/>
            <a:ext cx="3254692" cy="583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23212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Step 3</a:t>
            </a:r>
          </a:p>
        </p:txBody>
      </p:sp>
    </p:spTree>
    <p:extLst>
      <p:ext uri="{BB962C8B-B14F-4D97-AF65-F5344CB8AC3E}">
        <p14:creationId xmlns:p14="http://schemas.microsoft.com/office/powerpoint/2010/main" val="7353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544E0-CE5A-4A47-9DDA-9DE01FC23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2C3440"/>
                </a:solidFill>
                <a:latin typeface="Avenir Next LT Pro" panose="020B0504020202020204" pitchFamily="34" charset="0"/>
              </a:rPr>
              <a:t>Instruction – Create elements (1/2)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A5DD863-1CC4-44AE-AFB2-81236F0F7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825625"/>
            <a:ext cx="11744743" cy="4351338"/>
          </a:xfrm>
        </p:spPr>
        <p:txBody>
          <a:bodyPr>
            <a:normAutofit lnSpcReduction="10000"/>
          </a:bodyPr>
          <a:lstStyle/>
          <a:p>
            <a:r>
              <a:rPr lang="en-IE" dirty="0">
                <a:latin typeface="Avenir Next LT Pro" panose="020B0504020202020204" pitchFamily="34" charset="0"/>
              </a:rPr>
              <a:t>Navigate to </a:t>
            </a:r>
            <a:r>
              <a:rPr lang="en-IE" i="1" dirty="0">
                <a:latin typeface="Avenir Next LT Pro" panose="020B0504020202020204" pitchFamily="34" charset="0"/>
              </a:rPr>
              <a:t>Insert</a:t>
            </a:r>
            <a:r>
              <a:rPr lang="en-IE" dirty="0">
                <a:latin typeface="Avenir Next LT Pro" panose="020B0504020202020204" pitchFamily="34" charset="0"/>
              </a:rPr>
              <a:t> tab &gt; </a:t>
            </a:r>
            <a:r>
              <a:rPr lang="en-IE" i="1" dirty="0">
                <a:latin typeface="Avenir Next LT Pro" panose="020B0504020202020204" pitchFamily="34" charset="0"/>
              </a:rPr>
              <a:t>Shapes </a:t>
            </a:r>
            <a:r>
              <a:rPr lang="en-IE" dirty="0">
                <a:latin typeface="Avenir Next LT Pro" panose="020B0504020202020204" pitchFamily="34" charset="0"/>
              </a:rPr>
              <a:t>and choose the Oval shape (top row)</a:t>
            </a:r>
          </a:p>
          <a:p>
            <a:r>
              <a:rPr lang="en-IE" dirty="0">
                <a:latin typeface="Avenir Next LT Pro" panose="020B0504020202020204" pitchFamily="34" charset="0"/>
              </a:rPr>
              <a:t>Hold down the </a:t>
            </a:r>
            <a:r>
              <a:rPr lang="en-IE" i="1" dirty="0">
                <a:latin typeface="Avenir Next LT Pro" panose="020B0504020202020204" pitchFamily="34" charset="0"/>
              </a:rPr>
              <a:t>Shift </a:t>
            </a:r>
            <a:r>
              <a:rPr lang="en-IE" dirty="0">
                <a:latin typeface="Avenir Next LT Pro" panose="020B0504020202020204" pitchFamily="34" charset="0"/>
              </a:rPr>
              <a:t>key on keyboard to draw a Circle shape</a:t>
            </a:r>
          </a:p>
          <a:p>
            <a:r>
              <a:rPr lang="en-IE" dirty="0">
                <a:latin typeface="Avenir Next LT Pro" panose="020B0504020202020204" pitchFamily="34" charset="0"/>
              </a:rPr>
              <a:t>Right click on the drawn shape and for the </a:t>
            </a:r>
            <a:r>
              <a:rPr lang="en-IE" i="1" dirty="0">
                <a:latin typeface="Avenir Next LT Pro" panose="020B0504020202020204" pitchFamily="34" charset="0"/>
              </a:rPr>
              <a:t>Fill</a:t>
            </a:r>
            <a:r>
              <a:rPr lang="en-IE" dirty="0">
                <a:latin typeface="Avenir Next LT Pro" panose="020B0504020202020204" pitchFamily="34" charset="0"/>
              </a:rPr>
              <a:t> option, choose </a:t>
            </a:r>
            <a:r>
              <a:rPr lang="en-IE" i="1" dirty="0">
                <a:latin typeface="Avenir Next LT Pro" panose="020B0504020202020204" pitchFamily="34" charset="0"/>
              </a:rPr>
              <a:t>No Fill. </a:t>
            </a:r>
            <a:r>
              <a:rPr lang="en-IE" dirty="0">
                <a:latin typeface="Avenir Next LT Pro" panose="020B0504020202020204" pitchFamily="34" charset="0"/>
              </a:rPr>
              <a:t>Choose your </a:t>
            </a:r>
            <a:r>
              <a:rPr lang="en-IE" i="1" dirty="0">
                <a:latin typeface="Avenir Next LT Pro" panose="020B0504020202020204" pitchFamily="34" charset="0"/>
              </a:rPr>
              <a:t>Line </a:t>
            </a:r>
            <a:r>
              <a:rPr lang="en-IE" dirty="0">
                <a:latin typeface="Avenir Next LT Pro" panose="020B0504020202020204" pitchFamily="34" charset="0"/>
              </a:rPr>
              <a:t>colour according to your preference</a:t>
            </a:r>
          </a:p>
          <a:p>
            <a:r>
              <a:rPr lang="en-IE" dirty="0">
                <a:latin typeface="Avenir Next LT Pro" panose="020B0504020202020204" pitchFamily="34" charset="0"/>
              </a:rPr>
              <a:t>Navigate to </a:t>
            </a:r>
            <a:r>
              <a:rPr lang="en-IE" i="1" dirty="0">
                <a:latin typeface="Avenir Next LT Pro" panose="020B0504020202020204" pitchFamily="34" charset="0"/>
              </a:rPr>
              <a:t>Insert</a:t>
            </a:r>
            <a:r>
              <a:rPr lang="en-IE" dirty="0">
                <a:latin typeface="Avenir Next LT Pro" panose="020B0504020202020204" pitchFamily="34" charset="0"/>
              </a:rPr>
              <a:t> tab &gt; </a:t>
            </a:r>
            <a:r>
              <a:rPr lang="en-IE" i="1" dirty="0">
                <a:latin typeface="Avenir Next LT Pro" panose="020B0504020202020204" pitchFamily="34" charset="0"/>
              </a:rPr>
              <a:t>Icons </a:t>
            </a:r>
            <a:r>
              <a:rPr lang="en-IE" dirty="0">
                <a:latin typeface="Avenir Next LT Pro" panose="020B0504020202020204" pitchFamily="34" charset="0"/>
              </a:rPr>
              <a:t>and select your preferred icon</a:t>
            </a:r>
          </a:p>
          <a:p>
            <a:r>
              <a:rPr lang="en-IE" dirty="0">
                <a:latin typeface="Avenir Next LT Pro" panose="020B0504020202020204" pitchFamily="34" charset="0"/>
              </a:rPr>
              <a:t>Move the icon to centre of the drawn shape. Next hold down the </a:t>
            </a:r>
            <a:r>
              <a:rPr lang="en-IE" i="1" dirty="0">
                <a:latin typeface="Avenir Next LT Pro" panose="020B0504020202020204" pitchFamily="34" charset="0"/>
              </a:rPr>
              <a:t>Shift</a:t>
            </a:r>
            <a:r>
              <a:rPr lang="en-IE" dirty="0">
                <a:latin typeface="Avenir Next LT Pro" panose="020B0504020202020204" pitchFamily="34" charset="0"/>
              </a:rPr>
              <a:t> key on your keyboard and select both the shape and the icon together</a:t>
            </a:r>
          </a:p>
          <a:p>
            <a:r>
              <a:rPr lang="en-IE" dirty="0">
                <a:latin typeface="Avenir Next LT Pro" panose="020B0504020202020204" pitchFamily="34" charset="0"/>
              </a:rPr>
              <a:t>Right click on your selection and select </a:t>
            </a:r>
            <a:r>
              <a:rPr lang="en-IE" i="1" dirty="0">
                <a:latin typeface="Avenir Next LT Pro" panose="020B0504020202020204" pitchFamily="34" charset="0"/>
              </a:rPr>
              <a:t>Group</a:t>
            </a:r>
            <a:r>
              <a:rPr lang="en-IE" dirty="0">
                <a:latin typeface="Avenir Next LT Pro" panose="020B0504020202020204" pitchFamily="34" charset="0"/>
              </a:rPr>
              <a:t> &gt; </a:t>
            </a:r>
            <a:r>
              <a:rPr lang="en-IE" i="1" dirty="0">
                <a:latin typeface="Avenir Next LT Pro" panose="020B0504020202020204" pitchFamily="34" charset="0"/>
              </a:rPr>
              <a:t>Group</a:t>
            </a:r>
          </a:p>
          <a:p>
            <a:r>
              <a:rPr lang="en-IE" dirty="0">
                <a:latin typeface="Avenir Next LT Pro" panose="020B0504020202020204" pitchFamily="34" charset="0"/>
              </a:rPr>
              <a:t>Repeat steps above for additional shapes and icons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A7C6BE-C143-4A27-A7E4-4A24EA4EC0E5}"/>
              </a:ext>
            </a:extLst>
          </p:cNvPr>
          <p:cNvSpPr/>
          <p:nvPr/>
        </p:nvSpPr>
        <p:spPr>
          <a:xfrm>
            <a:off x="489053" y="668142"/>
            <a:ext cx="180197" cy="719528"/>
          </a:xfrm>
          <a:prstGeom prst="rect">
            <a:avLst/>
          </a:prstGeom>
          <a:solidFill>
            <a:srgbClr val="2C3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7795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544E0-CE5A-4A47-9DDA-9DE01FC23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2C3440"/>
                </a:solidFill>
                <a:latin typeface="Avenir Next LT Pro" panose="020B0504020202020204" pitchFamily="34" charset="0"/>
              </a:rPr>
              <a:t>Instruction – Animate (2/2)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A5DD863-1CC4-44AE-AFB2-81236F0F7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53" y="1825624"/>
            <a:ext cx="11589065" cy="4916819"/>
          </a:xfrm>
        </p:spPr>
        <p:txBody>
          <a:bodyPr>
            <a:normAutofit lnSpcReduction="10000"/>
          </a:bodyPr>
          <a:lstStyle/>
          <a:p>
            <a:r>
              <a:rPr lang="en-IE" dirty="0">
                <a:latin typeface="Avenir Next LT Pro" panose="020B0504020202020204" pitchFamily="34" charset="0"/>
              </a:rPr>
              <a:t>Navigate to </a:t>
            </a:r>
            <a:r>
              <a:rPr lang="en-IE" i="1" dirty="0">
                <a:latin typeface="Avenir Next LT Pro" panose="020B0504020202020204" pitchFamily="34" charset="0"/>
              </a:rPr>
              <a:t>Animations</a:t>
            </a:r>
            <a:r>
              <a:rPr lang="en-IE" dirty="0">
                <a:latin typeface="Avenir Next LT Pro" panose="020B0504020202020204" pitchFamily="34" charset="0"/>
              </a:rPr>
              <a:t> tab and open </a:t>
            </a:r>
            <a:r>
              <a:rPr lang="en-IE" i="1" dirty="0">
                <a:latin typeface="Avenir Next LT Pro" panose="020B0504020202020204" pitchFamily="34" charset="0"/>
              </a:rPr>
              <a:t>Animation Pane</a:t>
            </a:r>
          </a:p>
          <a:p>
            <a:r>
              <a:rPr lang="en-IE" dirty="0">
                <a:latin typeface="Avenir Next LT Pro" panose="020B0504020202020204" pitchFamily="34" charset="0"/>
              </a:rPr>
              <a:t>Select the element on the slide that you want to animate</a:t>
            </a:r>
          </a:p>
          <a:p>
            <a:r>
              <a:rPr lang="en-IE" dirty="0">
                <a:latin typeface="Avenir Next LT Pro" panose="020B0504020202020204" pitchFamily="34" charset="0"/>
              </a:rPr>
              <a:t>On the </a:t>
            </a:r>
            <a:r>
              <a:rPr lang="en-IE" i="1" dirty="0">
                <a:latin typeface="Avenir Next LT Pro" panose="020B0504020202020204" pitchFamily="34" charset="0"/>
              </a:rPr>
              <a:t>Animations</a:t>
            </a:r>
            <a:r>
              <a:rPr lang="en-IE" dirty="0">
                <a:latin typeface="Avenir Next LT Pro" panose="020B0504020202020204" pitchFamily="34" charset="0"/>
              </a:rPr>
              <a:t> ribbon click </a:t>
            </a:r>
            <a:r>
              <a:rPr lang="en-IE" i="1" dirty="0">
                <a:latin typeface="Avenir Next LT Pro" panose="020B0504020202020204" pitchFamily="34" charset="0"/>
              </a:rPr>
              <a:t>Add animation</a:t>
            </a:r>
          </a:p>
          <a:p>
            <a:r>
              <a:rPr lang="en-IE" dirty="0">
                <a:latin typeface="Avenir Next LT Pro" panose="020B0504020202020204" pitchFamily="34" charset="0"/>
              </a:rPr>
              <a:t>Browse</a:t>
            </a:r>
            <a:r>
              <a:rPr lang="en-IE" i="1" dirty="0">
                <a:latin typeface="Avenir Next LT Pro" panose="020B0504020202020204" pitchFamily="34" charset="0"/>
              </a:rPr>
              <a:t> </a:t>
            </a:r>
            <a:r>
              <a:rPr lang="en-IE" dirty="0">
                <a:latin typeface="Avenir Next LT Pro" panose="020B0504020202020204" pitchFamily="34" charset="0"/>
              </a:rPr>
              <a:t>the</a:t>
            </a:r>
            <a:r>
              <a:rPr lang="en-IE" i="1" dirty="0">
                <a:latin typeface="Avenir Next LT Pro" panose="020B0504020202020204" pitchFamily="34" charset="0"/>
              </a:rPr>
              <a:t> Entrance </a:t>
            </a:r>
            <a:r>
              <a:rPr lang="en-IE" dirty="0">
                <a:latin typeface="Avenir Next LT Pro" panose="020B0504020202020204" pitchFamily="34" charset="0"/>
              </a:rPr>
              <a:t>and</a:t>
            </a:r>
            <a:r>
              <a:rPr lang="en-IE" i="1" dirty="0">
                <a:latin typeface="Avenir Next LT Pro" panose="020B0504020202020204" pitchFamily="34" charset="0"/>
              </a:rPr>
              <a:t> Emphasis </a:t>
            </a:r>
            <a:r>
              <a:rPr lang="en-IE" dirty="0">
                <a:latin typeface="Avenir Next LT Pro" panose="020B0504020202020204" pitchFamily="34" charset="0"/>
              </a:rPr>
              <a:t>animations. Firstly, select your preferred entrance animation, then your preferred emphasis one</a:t>
            </a:r>
          </a:p>
          <a:p>
            <a:r>
              <a:rPr lang="en-IE" dirty="0">
                <a:latin typeface="Avenir Next LT Pro" panose="020B0504020202020204" pitchFamily="34" charset="0"/>
              </a:rPr>
              <a:t>In the </a:t>
            </a:r>
            <a:r>
              <a:rPr lang="en-IE" i="1" dirty="0">
                <a:latin typeface="Avenir Next LT Pro" panose="020B0504020202020204" pitchFamily="34" charset="0"/>
              </a:rPr>
              <a:t>Animation pane</a:t>
            </a:r>
            <a:r>
              <a:rPr lang="en-IE" dirty="0">
                <a:latin typeface="Avenir Next LT Pro" panose="020B0504020202020204" pitchFamily="34" charset="0"/>
              </a:rPr>
              <a:t> on the right hand side, you can change the order of the animations you’ve selected by dragging and dropping them into the order you want them to appear - first animation on top, subsequent animations below that</a:t>
            </a:r>
          </a:p>
          <a:p>
            <a:r>
              <a:rPr lang="en-IE" dirty="0">
                <a:latin typeface="Avenir Next LT Pro" panose="020B0504020202020204" pitchFamily="34" charset="0"/>
              </a:rPr>
              <a:t>Right click on each distinct animation in the </a:t>
            </a:r>
            <a:r>
              <a:rPr lang="en-IE" i="1" dirty="0">
                <a:latin typeface="Avenir Next LT Pro" panose="020B0504020202020204" pitchFamily="34" charset="0"/>
              </a:rPr>
              <a:t>Animation pane</a:t>
            </a:r>
            <a:r>
              <a:rPr lang="en-IE" dirty="0">
                <a:latin typeface="Avenir Next LT Pro" panose="020B0504020202020204" pitchFamily="34" charset="0"/>
              </a:rPr>
              <a:t> to select your preference for how and when it should appear. Alternatively use the </a:t>
            </a:r>
            <a:r>
              <a:rPr lang="en-IE" i="1" dirty="0">
                <a:latin typeface="Avenir Next LT Pro" panose="020B0504020202020204" pitchFamily="34" charset="0"/>
              </a:rPr>
              <a:t>Timing</a:t>
            </a:r>
            <a:r>
              <a:rPr lang="en-IE" dirty="0">
                <a:latin typeface="Avenir Next LT Pro" panose="020B0504020202020204" pitchFamily="34" charset="0"/>
              </a:rPr>
              <a:t> settings in the ribbon directly above the </a:t>
            </a:r>
            <a:r>
              <a:rPr lang="en-IE" i="1" dirty="0">
                <a:latin typeface="Avenir Next LT Pro" panose="020B0504020202020204" pitchFamily="34" charset="0"/>
              </a:rPr>
              <a:t>Animation pane</a:t>
            </a:r>
            <a:endParaRPr lang="en-IE" dirty="0">
              <a:latin typeface="Avenir Next LT Pro" panose="020B05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A7C6BE-C143-4A27-A7E4-4A24EA4EC0E5}"/>
              </a:ext>
            </a:extLst>
          </p:cNvPr>
          <p:cNvSpPr/>
          <p:nvPr/>
        </p:nvSpPr>
        <p:spPr>
          <a:xfrm>
            <a:off x="489053" y="668142"/>
            <a:ext cx="180197" cy="719528"/>
          </a:xfrm>
          <a:prstGeom prst="rect">
            <a:avLst/>
          </a:prstGeom>
          <a:solidFill>
            <a:srgbClr val="2C3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9322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544E0-CE5A-4A47-9DDA-9DE01FC23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>
                <a:solidFill>
                  <a:srgbClr val="2C3440"/>
                </a:solidFill>
                <a:latin typeface="Avenir Next LT Pro" panose="020B0504020202020204" pitchFamily="34" charset="0"/>
              </a:rPr>
              <a:t>Practice Slide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A7C6BE-C143-4A27-A7E4-4A24EA4EC0E5}"/>
              </a:ext>
            </a:extLst>
          </p:cNvPr>
          <p:cNvSpPr/>
          <p:nvPr/>
        </p:nvSpPr>
        <p:spPr>
          <a:xfrm>
            <a:off x="489053" y="668142"/>
            <a:ext cx="180197" cy="719528"/>
          </a:xfrm>
          <a:prstGeom prst="rect">
            <a:avLst/>
          </a:prstGeom>
          <a:solidFill>
            <a:srgbClr val="2C3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824DFDE-1C3E-4360-BDA7-51C48C768DF9}"/>
              </a:ext>
            </a:extLst>
          </p:cNvPr>
          <p:cNvSpPr txBox="1">
            <a:spLocks/>
          </p:cNvSpPr>
          <p:nvPr/>
        </p:nvSpPr>
        <p:spPr>
          <a:xfrm>
            <a:off x="906494" y="3581903"/>
            <a:ext cx="2873570" cy="583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Step 1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C6F0030-75E3-4578-98A9-F3B3A51B752D}"/>
              </a:ext>
            </a:extLst>
          </p:cNvPr>
          <p:cNvSpPr txBox="1">
            <a:spLocks/>
          </p:cNvSpPr>
          <p:nvPr/>
        </p:nvSpPr>
        <p:spPr>
          <a:xfrm>
            <a:off x="5837375" y="1312906"/>
            <a:ext cx="3254692" cy="583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Step 3</a:t>
            </a:r>
          </a:p>
        </p:txBody>
      </p:sp>
    </p:spTree>
    <p:extLst>
      <p:ext uri="{BB962C8B-B14F-4D97-AF65-F5344CB8AC3E}">
        <p14:creationId xmlns:p14="http://schemas.microsoft.com/office/powerpoint/2010/main" val="390039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54E71-86F9-47E8-911C-0411087DD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IE">
                <a:solidFill>
                  <a:srgbClr val="2C3440"/>
                </a:solidFill>
                <a:latin typeface="Avenir Next LT Pro" panose="020B0504020202020204" pitchFamily="34" charset="0"/>
              </a:rPr>
              <a:t>Hyperlinking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70EA5-8AFA-4B60-BE2D-6BC60D8A8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>
              <a:latin typeface="Avenir Next LT Pro" panose="020B05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969490-B093-4CB7-9B04-44E05FA958DF}"/>
              </a:ext>
            </a:extLst>
          </p:cNvPr>
          <p:cNvSpPr/>
          <p:nvPr/>
        </p:nvSpPr>
        <p:spPr>
          <a:xfrm>
            <a:off x="489053" y="2776342"/>
            <a:ext cx="180197" cy="719528"/>
          </a:xfrm>
          <a:prstGeom prst="rect">
            <a:avLst/>
          </a:prstGeom>
          <a:solidFill>
            <a:srgbClr val="2C3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Graphic 4" descr="Return">
            <a:hlinkClick r:id="rId2" action="ppaction://hlinksldjump"/>
            <a:extLst>
              <a:ext uri="{FF2B5EF4-FFF2-40B4-BE49-F238E27FC236}">
                <a16:creationId xmlns:a16="http://schemas.microsoft.com/office/drawing/2014/main" id="{26494CAA-897D-4C15-A373-8A5F16CF4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47450" y="153590"/>
            <a:ext cx="614760" cy="614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969F49-64EF-4A5D-B8C8-4FDC0AAD5F3E}"/>
              </a:ext>
            </a:extLst>
          </p:cNvPr>
          <p:cNvSpPr txBox="1"/>
          <p:nvPr/>
        </p:nvSpPr>
        <p:spPr>
          <a:xfrm>
            <a:off x="10695114" y="719108"/>
            <a:ext cx="1267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>
                <a:solidFill>
                  <a:srgbClr val="2C3440"/>
                </a:solidFill>
                <a:latin typeface="Avenir Next LT Pro" panose="020B0504020202020204" pitchFamily="34" charset="0"/>
              </a:rPr>
              <a:t>Return to Title slide</a:t>
            </a:r>
          </a:p>
        </p:txBody>
      </p:sp>
    </p:spTree>
    <p:extLst>
      <p:ext uri="{BB962C8B-B14F-4D97-AF65-F5344CB8AC3E}">
        <p14:creationId xmlns:p14="http://schemas.microsoft.com/office/powerpoint/2010/main" val="1425609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0F790-3C45-4126-8195-F9350CF61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2C3440"/>
                </a:solidFill>
                <a:latin typeface="Avenir Next LT Pro" panose="020B0504020202020204" pitchFamily="34" charset="0"/>
              </a:rPr>
              <a:t>Each Section contains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6151C8D-8778-4550-8958-CF36A61C60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8585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BE0B857-70A3-4D66-809C-E1A7233684F5}"/>
              </a:ext>
            </a:extLst>
          </p:cNvPr>
          <p:cNvSpPr/>
          <p:nvPr/>
        </p:nvSpPr>
        <p:spPr>
          <a:xfrm>
            <a:off x="532230" y="668142"/>
            <a:ext cx="180197" cy="719528"/>
          </a:xfrm>
          <a:prstGeom prst="rect">
            <a:avLst/>
          </a:prstGeom>
          <a:solidFill>
            <a:srgbClr val="2C3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0418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EB22C-DC7B-40A9-85B5-BE18DA009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2C3440"/>
                </a:solidFill>
                <a:latin typeface="Avenir Next LT Pro" panose="020B0504020202020204" pitchFamily="34" charset="0"/>
              </a:rPr>
              <a:t>Hyperlink a Shape, Icon, etc.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DB9074-3FEE-4CCD-97D6-9559DCCF4742}"/>
              </a:ext>
            </a:extLst>
          </p:cNvPr>
          <p:cNvSpPr/>
          <p:nvPr/>
        </p:nvSpPr>
        <p:spPr>
          <a:xfrm>
            <a:off x="489053" y="668142"/>
            <a:ext cx="180197" cy="719528"/>
          </a:xfrm>
          <a:prstGeom prst="rect">
            <a:avLst/>
          </a:prstGeom>
          <a:solidFill>
            <a:srgbClr val="2C3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: Rounded Corners 8">
            <a:hlinkClick r:id="rId2" action="ppaction://hlinksldjump"/>
            <a:extLst>
              <a:ext uri="{FF2B5EF4-FFF2-40B4-BE49-F238E27FC236}">
                <a16:creationId xmlns:a16="http://schemas.microsoft.com/office/drawing/2014/main" id="{210D5885-6F0F-4C14-AB68-A36FB9AF4C3F}"/>
              </a:ext>
            </a:extLst>
          </p:cNvPr>
          <p:cNvSpPr/>
          <p:nvPr/>
        </p:nvSpPr>
        <p:spPr>
          <a:xfrm>
            <a:off x="1449978" y="2795451"/>
            <a:ext cx="3435531" cy="9274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26797"/>
              </a:gs>
              <a:gs pos="47000">
                <a:srgbClr val="DE7940"/>
              </a:gs>
              <a:gs pos="100000">
                <a:srgbClr val="3EBDE0"/>
              </a:gs>
            </a:gsLst>
            <a:lin ang="12600000" scaled="0"/>
          </a:gradFill>
          <a:ln w="76200">
            <a:gradFill>
              <a:gsLst>
                <a:gs pos="0">
                  <a:srgbClr val="726797"/>
                </a:gs>
                <a:gs pos="47000">
                  <a:srgbClr val="DE7940"/>
                </a:gs>
                <a:gs pos="100000">
                  <a:srgbClr val="3EBDE0"/>
                </a:gs>
              </a:gsLst>
              <a:lin ang="5400000" scaled="0"/>
            </a:gra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rgbClr val="23212F"/>
                </a:solidFill>
                <a:latin typeface="Avenir Next LT Pro" panose="020B0504020202020204" pitchFamily="34" charset="0"/>
              </a:rPr>
              <a:t>Back 1 slide</a:t>
            </a:r>
          </a:p>
        </p:txBody>
      </p:sp>
      <p:sp>
        <p:nvSpPr>
          <p:cNvPr id="12" name="Rectangle: Rounded Corners 11">
            <a:hlinkClick r:id="rId3" action="ppaction://hlinksldjump"/>
            <a:extLst>
              <a:ext uri="{FF2B5EF4-FFF2-40B4-BE49-F238E27FC236}">
                <a16:creationId xmlns:a16="http://schemas.microsoft.com/office/drawing/2014/main" id="{889D79F4-82D2-4696-805B-8B5B4747AD29}"/>
              </a:ext>
            </a:extLst>
          </p:cNvPr>
          <p:cNvSpPr/>
          <p:nvPr/>
        </p:nvSpPr>
        <p:spPr>
          <a:xfrm>
            <a:off x="7073787" y="2795451"/>
            <a:ext cx="3435531" cy="9274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26797"/>
              </a:gs>
              <a:gs pos="47000">
                <a:srgbClr val="DE7940"/>
              </a:gs>
              <a:gs pos="100000">
                <a:srgbClr val="3EBDE0"/>
              </a:gs>
            </a:gsLst>
            <a:lin ang="12600000" scaled="0"/>
          </a:gradFill>
          <a:ln w="76200">
            <a:gradFill>
              <a:gsLst>
                <a:gs pos="0">
                  <a:srgbClr val="726797"/>
                </a:gs>
                <a:gs pos="47000">
                  <a:srgbClr val="DE7940"/>
                </a:gs>
                <a:gs pos="100000">
                  <a:srgbClr val="3EBDE0"/>
                </a:gs>
              </a:gsLst>
              <a:lin ang="5400000" scaled="0"/>
            </a:gra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rgbClr val="23212F"/>
                </a:solidFill>
                <a:latin typeface="Avenir Next LT Pro" panose="020B0504020202020204" pitchFamily="34" charset="0"/>
              </a:rPr>
              <a:t>Forward 1 slide</a:t>
            </a:r>
          </a:p>
        </p:txBody>
      </p:sp>
      <p:pic>
        <p:nvPicPr>
          <p:cNvPr id="14" name="Graphic 13" descr="Back">
            <a:hlinkClick r:id="rId4" action="ppaction://hlinksldjump"/>
            <a:extLst>
              <a:ext uri="{FF2B5EF4-FFF2-40B4-BE49-F238E27FC236}">
                <a16:creationId xmlns:a16="http://schemas.microsoft.com/office/drawing/2014/main" id="{08C40FE8-C64C-4CD6-AA87-F0D77A45E2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61014" y="4880987"/>
            <a:ext cx="914400" cy="914400"/>
          </a:xfrm>
          <a:prstGeom prst="rect">
            <a:avLst/>
          </a:prstGeom>
        </p:spPr>
      </p:pic>
      <p:pic>
        <p:nvPicPr>
          <p:cNvPr id="16" name="Graphic 15" descr="Back RTL">
            <a:hlinkClick r:id="rId7" action="ppaction://hlinksldjump"/>
            <a:extLst>
              <a:ext uri="{FF2B5EF4-FFF2-40B4-BE49-F238E27FC236}">
                <a16:creationId xmlns:a16="http://schemas.microsoft.com/office/drawing/2014/main" id="{4E320CC5-6540-43B5-8E23-1F3F911C0A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16587" y="4889326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20C971D-1971-4E7A-9BEA-F764D73F18C7}"/>
              </a:ext>
            </a:extLst>
          </p:cNvPr>
          <p:cNvSpPr txBox="1"/>
          <p:nvPr/>
        </p:nvSpPr>
        <p:spPr>
          <a:xfrm>
            <a:off x="4101737" y="5904411"/>
            <a:ext cx="147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23212F"/>
                </a:solidFill>
                <a:latin typeface="Avenir Next LT Pro" panose="020B0504020202020204" pitchFamily="34" charset="0"/>
              </a:rPr>
              <a:t>To slide 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DD0D23-6C8C-449F-8362-EBF9629C222C}"/>
              </a:ext>
            </a:extLst>
          </p:cNvPr>
          <p:cNvSpPr txBox="1"/>
          <p:nvPr/>
        </p:nvSpPr>
        <p:spPr>
          <a:xfrm>
            <a:off x="6336948" y="5900056"/>
            <a:ext cx="147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23212F"/>
                </a:solidFill>
                <a:latin typeface="Avenir Next LT Pro" panose="020B0504020202020204" pitchFamily="34" charset="0"/>
              </a:rPr>
              <a:t>To slide 21</a:t>
            </a:r>
          </a:p>
        </p:txBody>
      </p:sp>
    </p:spTree>
    <p:extLst>
      <p:ext uri="{BB962C8B-B14F-4D97-AF65-F5344CB8AC3E}">
        <p14:creationId xmlns:p14="http://schemas.microsoft.com/office/powerpoint/2010/main" val="1249960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544E0-CE5A-4A47-9DDA-9DE01FC23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2C3440"/>
                </a:solidFill>
                <a:latin typeface="Avenir Next LT Pro" panose="020B0504020202020204" pitchFamily="34" charset="0"/>
              </a:rPr>
              <a:t>Instruction – Hyperlink a shape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A5DD863-1CC4-44AE-AFB2-81236F0F7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53" y="1825624"/>
            <a:ext cx="11589065" cy="49168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Insert shape on slide (</a:t>
            </a:r>
            <a:r>
              <a:rPr lang="en-US" i="1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Insert</a:t>
            </a:r>
            <a:r>
              <a:rPr lang="en-US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tab &gt; </a:t>
            </a:r>
            <a:r>
              <a:rPr lang="en-US" i="1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Shapes</a:t>
            </a:r>
            <a:r>
              <a:rPr lang="en-US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  <a:p>
            <a:r>
              <a:rPr lang="en-US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Right click on the shape and select </a:t>
            </a:r>
            <a:r>
              <a:rPr lang="en-US" i="1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Format Shape</a:t>
            </a:r>
            <a:endParaRPr lang="en-US" dirty="0">
              <a:solidFill>
                <a:srgbClr val="2C3440"/>
              </a:solidFill>
              <a:latin typeface="Avenir Next LT Pro" panose="020B0504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From the paint bucket icon add </a:t>
            </a:r>
            <a:r>
              <a:rPr lang="en-US" i="1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Fill </a:t>
            </a:r>
            <a:r>
              <a:rPr lang="en-US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and</a:t>
            </a:r>
            <a:r>
              <a:rPr lang="en-US" i="1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Line </a:t>
            </a:r>
            <a:r>
              <a:rPr lang="en-US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according to your preference</a:t>
            </a:r>
          </a:p>
          <a:p>
            <a:r>
              <a:rPr lang="en-US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When finished, right click on the shape and select </a:t>
            </a:r>
            <a:r>
              <a:rPr lang="en-US" i="1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Link</a:t>
            </a:r>
          </a:p>
          <a:p>
            <a:r>
              <a:rPr lang="en-US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On the left-hand side of the window, beneath ‘Link to:’, select </a:t>
            </a:r>
            <a:br>
              <a:rPr lang="en-US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i="1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Place in this document</a:t>
            </a:r>
          </a:p>
          <a:p>
            <a:r>
              <a:rPr lang="en-US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From the list of all slides, select the slide you want to link this shape to</a:t>
            </a:r>
          </a:p>
          <a:p>
            <a:r>
              <a:rPr lang="en-US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Repeat as necessary for other shapes or icons</a:t>
            </a:r>
          </a:p>
          <a:p>
            <a:endParaRPr lang="en-US" i="1" dirty="0">
              <a:solidFill>
                <a:srgbClr val="2C3440"/>
              </a:solidFill>
              <a:latin typeface="Avenir Next LT Pro" panose="020B0504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dirty="0">
              <a:solidFill>
                <a:srgbClr val="2C3440"/>
              </a:solidFill>
              <a:latin typeface="Avenir Next LT Pro" panose="020B0504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IE" dirty="0">
              <a:latin typeface="Avenir Next LT Pro" panose="020B05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A7C6BE-C143-4A27-A7E4-4A24EA4EC0E5}"/>
              </a:ext>
            </a:extLst>
          </p:cNvPr>
          <p:cNvSpPr/>
          <p:nvPr/>
        </p:nvSpPr>
        <p:spPr>
          <a:xfrm>
            <a:off x="489053" y="668142"/>
            <a:ext cx="180197" cy="719528"/>
          </a:xfrm>
          <a:prstGeom prst="rect">
            <a:avLst/>
          </a:prstGeom>
          <a:solidFill>
            <a:srgbClr val="2C3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0230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544E0-CE5A-4A47-9DDA-9DE01FC23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>
                <a:solidFill>
                  <a:srgbClr val="2C3440"/>
                </a:solidFill>
                <a:latin typeface="Avenir Next LT Pro" panose="020B0504020202020204" pitchFamily="34" charset="0"/>
              </a:rPr>
              <a:t>Practice Slide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A7C6BE-C143-4A27-A7E4-4A24EA4EC0E5}"/>
              </a:ext>
            </a:extLst>
          </p:cNvPr>
          <p:cNvSpPr/>
          <p:nvPr/>
        </p:nvSpPr>
        <p:spPr>
          <a:xfrm>
            <a:off x="489053" y="668142"/>
            <a:ext cx="180197" cy="719528"/>
          </a:xfrm>
          <a:prstGeom prst="rect">
            <a:avLst/>
          </a:prstGeom>
          <a:solidFill>
            <a:srgbClr val="2C3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95267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EB22C-DC7B-40A9-85B5-BE18DA009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2C3440"/>
                </a:solidFill>
                <a:latin typeface="Avenir Next LT Pro" panose="020B0504020202020204" pitchFamily="34" charset="0"/>
              </a:rPr>
              <a:t>Create a Summary Zoom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DB9074-3FEE-4CCD-97D6-9559DCCF4742}"/>
              </a:ext>
            </a:extLst>
          </p:cNvPr>
          <p:cNvSpPr/>
          <p:nvPr/>
        </p:nvSpPr>
        <p:spPr>
          <a:xfrm>
            <a:off x="489053" y="668142"/>
            <a:ext cx="180197" cy="719528"/>
          </a:xfrm>
          <a:prstGeom prst="rect">
            <a:avLst/>
          </a:prstGeom>
          <a:solidFill>
            <a:srgbClr val="2C3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416066-58BB-4464-987A-60B47758B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>
              <a:solidFill>
                <a:srgbClr val="2C3440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774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544E0-CE5A-4A47-9DDA-9DE01FC23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2C3440"/>
                </a:solidFill>
                <a:latin typeface="Avenir Next LT Pro" panose="020B0504020202020204" pitchFamily="34" charset="0"/>
              </a:rPr>
              <a:t>Instruction – Summary Zoom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A5DD863-1CC4-44AE-AFB2-81236F0F7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53" y="1825624"/>
            <a:ext cx="11589065" cy="4916819"/>
          </a:xfrm>
        </p:spPr>
        <p:txBody>
          <a:bodyPr>
            <a:normAutofit/>
          </a:bodyPr>
          <a:lstStyle/>
          <a:p>
            <a:r>
              <a:rPr lang="en-IE" dirty="0">
                <a:latin typeface="Avenir Next LT Pro" panose="020B0504020202020204" pitchFamily="34" charset="0"/>
              </a:rPr>
              <a:t>Navigate to </a:t>
            </a:r>
            <a:r>
              <a:rPr lang="en-IE" i="1" dirty="0">
                <a:latin typeface="Avenir Next LT Pro" panose="020B0504020202020204" pitchFamily="34" charset="0"/>
              </a:rPr>
              <a:t>Insert</a:t>
            </a:r>
            <a:r>
              <a:rPr lang="en-IE" dirty="0">
                <a:latin typeface="Avenir Next LT Pro" panose="020B0504020202020204" pitchFamily="34" charset="0"/>
              </a:rPr>
              <a:t> tab and select the drop down menu beneath </a:t>
            </a:r>
            <a:r>
              <a:rPr lang="en-IE" i="1" dirty="0">
                <a:latin typeface="Avenir Next LT Pro" panose="020B0504020202020204" pitchFamily="34" charset="0"/>
              </a:rPr>
              <a:t>Zoom</a:t>
            </a:r>
          </a:p>
          <a:p>
            <a:r>
              <a:rPr lang="en-IE" dirty="0">
                <a:latin typeface="Avenir Next LT Pro" panose="020B0504020202020204" pitchFamily="34" charset="0"/>
              </a:rPr>
              <a:t>Select</a:t>
            </a:r>
            <a:r>
              <a:rPr lang="en-IE" i="1" dirty="0">
                <a:latin typeface="Avenir Next LT Pro" panose="020B0504020202020204" pitchFamily="34" charset="0"/>
              </a:rPr>
              <a:t> Summary Zoom</a:t>
            </a:r>
          </a:p>
          <a:p>
            <a:r>
              <a:rPr lang="en-IE" dirty="0">
                <a:latin typeface="Avenir Next LT Pro" panose="020B0504020202020204" pitchFamily="34" charset="0"/>
              </a:rPr>
              <a:t>Select all slides that you want to include in your summary zoom</a:t>
            </a:r>
          </a:p>
          <a:p>
            <a:r>
              <a:rPr lang="en-IE" dirty="0">
                <a:latin typeface="Avenir Next LT Pro" panose="020B0504020202020204" pitchFamily="34" charset="0"/>
              </a:rPr>
              <a:t>Click the </a:t>
            </a:r>
            <a:r>
              <a:rPr lang="en-IE" i="1" dirty="0">
                <a:latin typeface="Avenir Next LT Pro" panose="020B0504020202020204" pitchFamily="34" charset="0"/>
              </a:rPr>
              <a:t>Insert</a:t>
            </a:r>
            <a:r>
              <a:rPr lang="en-IE" dirty="0">
                <a:latin typeface="Avenir Next LT Pro" panose="020B0504020202020204" pitchFamily="34" charset="0"/>
              </a:rPr>
              <a:t> button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A7C6BE-C143-4A27-A7E4-4A24EA4EC0E5}"/>
              </a:ext>
            </a:extLst>
          </p:cNvPr>
          <p:cNvSpPr/>
          <p:nvPr/>
        </p:nvSpPr>
        <p:spPr>
          <a:xfrm>
            <a:off x="489053" y="668142"/>
            <a:ext cx="180197" cy="719528"/>
          </a:xfrm>
          <a:prstGeom prst="rect">
            <a:avLst/>
          </a:prstGeom>
          <a:solidFill>
            <a:srgbClr val="2C3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5343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54E71-86F9-47E8-911C-0411087DD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IE">
                <a:solidFill>
                  <a:srgbClr val="2C3440"/>
                </a:solidFill>
                <a:latin typeface="Avenir Next LT Pro" panose="020B0504020202020204" pitchFamily="34" charset="0"/>
              </a:rPr>
              <a:t>Slide Transition:</a:t>
            </a:r>
            <a:br>
              <a:rPr lang="en-IE">
                <a:solidFill>
                  <a:srgbClr val="2C3440"/>
                </a:solidFill>
                <a:latin typeface="Avenir Next LT Pro" panose="020B0504020202020204" pitchFamily="34" charset="0"/>
              </a:rPr>
            </a:br>
            <a:r>
              <a:rPr lang="en-IE">
                <a:solidFill>
                  <a:srgbClr val="2C3440"/>
                </a:solidFill>
                <a:latin typeface="Avenir Next LT Pro" panose="020B0504020202020204" pitchFamily="34" charset="0"/>
              </a:rPr>
              <a:t>The Morph Transition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70EA5-8AFA-4B60-BE2D-6BC60D8A8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>
              <a:latin typeface="Avenir Next LT Pro" panose="020B05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969490-B093-4CB7-9B04-44E05FA958DF}"/>
              </a:ext>
            </a:extLst>
          </p:cNvPr>
          <p:cNvSpPr/>
          <p:nvPr/>
        </p:nvSpPr>
        <p:spPr>
          <a:xfrm>
            <a:off x="489053" y="2776342"/>
            <a:ext cx="180197" cy="719528"/>
          </a:xfrm>
          <a:prstGeom prst="rect">
            <a:avLst/>
          </a:prstGeom>
          <a:solidFill>
            <a:srgbClr val="2C3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Graphic 4" descr="Return">
            <a:hlinkClick r:id="rId2" action="ppaction://hlinksldjump"/>
            <a:extLst>
              <a:ext uri="{FF2B5EF4-FFF2-40B4-BE49-F238E27FC236}">
                <a16:creationId xmlns:a16="http://schemas.microsoft.com/office/drawing/2014/main" id="{CBCBA617-099A-4B20-8279-C0E54503A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47450" y="153590"/>
            <a:ext cx="614760" cy="614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25B9D4-7861-4878-9F77-DFB46C216B83}"/>
              </a:ext>
            </a:extLst>
          </p:cNvPr>
          <p:cNvSpPr txBox="1"/>
          <p:nvPr/>
        </p:nvSpPr>
        <p:spPr>
          <a:xfrm>
            <a:off x="10695114" y="719108"/>
            <a:ext cx="1267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>
                <a:solidFill>
                  <a:srgbClr val="2C3440"/>
                </a:solidFill>
                <a:latin typeface="Avenir Next LT Pro" panose="020B0504020202020204" pitchFamily="34" charset="0"/>
              </a:rPr>
              <a:t>Return to Title slide</a:t>
            </a:r>
          </a:p>
        </p:txBody>
      </p:sp>
    </p:spTree>
    <p:extLst>
      <p:ext uri="{BB962C8B-B14F-4D97-AF65-F5344CB8AC3E}">
        <p14:creationId xmlns:p14="http://schemas.microsoft.com/office/powerpoint/2010/main" val="1242854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047E04F-46CA-4651-AC96-E9306ED41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1759" y="3028960"/>
            <a:ext cx="10468483" cy="37933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256E2-6877-4460-9FC9-D3B972AD9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>
                <a:latin typeface="Avenir Next LT Pro"/>
                <a:ea typeface="+mj-lt"/>
                <a:cs typeface="+mj-lt"/>
              </a:rPr>
              <a:t>Principles in Action (1/2)</a:t>
            </a:r>
          </a:p>
        </p:txBody>
      </p:sp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470F2A2E-C0FA-4404-A075-DBA20C09F801}"/>
              </a:ext>
            </a:extLst>
          </p:cNvPr>
          <p:cNvSpPr/>
          <p:nvPr/>
        </p:nvSpPr>
        <p:spPr>
          <a:xfrm>
            <a:off x="6837526" y="2802677"/>
            <a:ext cx="2756848" cy="636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D006F3-D13E-4241-859C-6A454280EE63}"/>
              </a:ext>
            </a:extLst>
          </p:cNvPr>
          <p:cNvGrpSpPr/>
          <p:nvPr/>
        </p:nvGrpSpPr>
        <p:grpSpPr>
          <a:xfrm rot="17782806">
            <a:off x="9148211" y="2598199"/>
            <a:ext cx="663866" cy="804257"/>
            <a:chOff x="8222678" y="423869"/>
            <a:chExt cx="1123664" cy="1361291"/>
          </a:xfrm>
        </p:grpSpPr>
        <p:pic>
          <p:nvPicPr>
            <p:cNvPr id="7" name="Graphic 6" descr="Cursor">
              <a:extLst>
                <a:ext uri="{FF2B5EF4-FFF2-40B4-BE49-F238E27FC236}">
                  <a16:creationId xmlns:a16="http://schemas.microsoft.com/office/drawing/2014/main" id="{E6A2BFDB-87E3-4BAB-AF2C-A1EC4906B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31942" y="870760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Volume">
              <a:extLst>
                <a:ext uri="{FF2B5EF4-FFF2-40B4-BE49-F238E27FC236}">
                  <a16:creationId xmlns:a16="http://schemas.microsoft.com/office/drawing/2014/main" id="{9A1EBEBC-EF44-4996-A527-4A5375FBA9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54229"/>
            <a:stretch/>
          </p:blipFill>
          <p:spPr>
            <a:xfrm rot="13404266">
              <a:off x="8222678" y="423869"/>
              <a:ext cx="418528" cy="914400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B7D7BD-D7AC-4DE0-B0B0-91F595F650B4}"/>
              </a:ext>
            </a:extLst>
          </p:cNvPr>
          <p:cNvCxnSpPr/>
          <p:nvPr/>
        </p:nvCxnSpPr>
        <p:spPr>
          <a:xfrm>
            <a:off x="3077442" y="3439196"/>
            <a:ext cx="1535501" cy="0"/>
          </a:xfrm>
          <a:prstGeom prst="line">
            <a:avLst/>
          </a:prstGeom>
          <a:ln w="38100">
            <a:solidFill>
              <a:srgbClr val="35A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9C73FAF-E6FF-4FB8-8E04-C53B9EB19C4D}"/>
              </a:ext>
            </a:extLst>
          </p:cNvPr>
          <p:cNvSpPr txBox="1"/>
          <p:nvPr/>
        </p:nvSpPr>
        <p:spPr>
          <a:xfrm>
            <a:off x="532263" y="2156346"/>
            <a:ext cx="10751433" cy="646331"/>
          </a:xfrm>
          <a:prstGeom prst="rect">
            <a:avLst/>
          </a:prstGeom>
          <a:solidFill>
            <a:schemeClr val="bg2"/>
          </a:solidFill>
          <a:ln>
            <a:solidFill>
              <a:srgbClr val="00533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/>
              <a:t>While good design can often go unnoticed, bad design can be difficult to look at. Click the tabs below for some examples.</a:t>
            </a:r>
          </a:p>
        </p:txBody>
      </p:sp>
      <p:sp>
        <p:nvSpPr>
          <p:cNvPr id="3" name="Rectangle 2">
            <a:hlinkClick r:id="rId9"/>
            <a:extLst>
              <a:ext uri="{FF2B5EF4-FFF2-40B4-BE49-F238E27FC236}">
                <a16:creationId xmlns:a16="http://schemas.microsoft.com/office/drawing/2014/main" id="{BDDECC39-BD20-496F-8C70-8DE307335E11}"/>
              </a:ext>
            </a:extLst>
          </p:cNvPr>
          <p:cNvSpPr/>
          <p:nvPr/>
        </p:nvSpPr>
        <p:spPr>
          <a:xfrm>
            <a:off x="0" y="6596390"/>
            <a:ext cx="6351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100">
                <a:solidFill>
                  <a:srgbClr val="01A858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endParaRPr lang="en-IE" sz="1100">
              <a:solidFill>
                <a:srgbClr val="01A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42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82D7D67A-632A-4242-8241-FE4E576A9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1279" y="2999586"/>
            <a:ext cx="10489442" cy="38248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256E2-6877-4460-9FC9-D3B972AD9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>
                <a:latin typeface="Avenir Next LT Pro"/>
                <a:ea typeface="+mj-lt"/>
                <a:cs typeface="+mj-lt"/>
              </a:rPr>
              <a:t>Principles in Action (2/2)</a:t>
            </a:r>
          </a:p>
        </p:txBody>
      </p: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239496D8-70D9-4873-80A0-5C1B26E4F3A4}"/>
              </a:ext>
            </a:extLst>
          </p:cNvPr>
          <p:cNvSpPr/>
          <p:nvPr/>
        </p:nvSpPr>
        <p:spPr>
          <a:xfrm>
            <a:off x="2589553" y="2827401"/>
            <a:ext cx="2756848" cy="636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FAD2B1-406E-4179-BBD0-A1C2B5E900A8}"/>
              </a:ext>
            </a:extLst>
          </p:cNvPr>
          <p:cNvGrpSpPr/>
          <p:nvPr/>
        </p:nvGrpSpPr>
        <p:grpSpPr>
          <a:xfrm rot="9612383">
            <a:off x="2238395" y="2650567"/>
            <a:ext cx="663867" cy="804257"/>
            <a:chOff x="8222678" y="423869"/>
            <a:chExt cx="1123664" cy="1361291"/>
          </a:xfrm>
        </p:grpSpPr>
        <p:pic>
          <p:nvPicPr>
            <p:cNvPr id="10" name="Graphic 9" descr="Cursor">
              <a:extLst>
                <a:ext uri="{FF2B5EF4-FFF2-40B4-BE49-F238E27FC236}">
                  <a16:creationId xmlns:a16="http://schemas.microsoft.com/office/drawing/2014/main" id="{BBA4A22E-8591-43D9-B882-00A5B13CD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431942" y="870760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Volume">
              <a:extLst>
                <a:ext uri="{FF2B5EF4-FFF2-40B4-BE49-F238E27FC236}">
                  <a16:creationId xmlns:a16="http://schemas.microsoft.com/office/drawing/2014/main" id="{DF8404EC-B519-4751-B6B1-FDBBF285C6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54229"/>
            <a:stretch/>
          </p:blipFill>
          <p:spPr>
            <a:xfrm rot="13404266">
              <a:off x="8222678" y="423869"/>
              <a:ext cx="418528" cy="914400"/>
            </a:xfrm>
            <a:prstGeom prst="rect">
              <a:avLst/>
            </a:prstGeom>
          </p:spPr>
        </p:pic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391719-640F-4BC4-8065-FFD0030BAB8E}"/>
              </a:ext>
            </a:extLst>
          </p:cNvPr>
          <p:cNvCxnSpPr/>
          <p:nvPr/>
        </p:nvCxnSpPr>
        <p:spPr>
          <a:xfrm>
            <a:off x="7540260" y="3403395"/>
            <a:ext cx="1535501" cy="0"/>
          </a:xfrm>
          <a:prstGeom prst="line">
            <a:avLst/>
          </a:prstGeom>
          <a:ln w="38100">
            <a:solidFill>
              <a:srgbClr val="35A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51C456D-D8A8-4009-8695-05DA34F4FD48}"/>
              </a:ext>
            </a:extLst>
          </p:cNvPr>
          <p:cNvSpPr txBox="1"/>
          <p:nvPr/>
        </p:nvSpPr>
        <p:spPr>
          <a:xfrm>
            <a:off x="532263" y="2156346"/>
            <a:ext cx="10751433" cy="646331"/>
          </a:xfrm>
          <a:prstGeom prst="rect">
            <a:avLst/>
          </a:prstGeom>
          <a:solidFill>
            <a:schemeClr val="bg2"/>
          </a:solidFill>
          <a:ln>
            <a:solidFill>
              <a:srgbClr val="00533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/>
              <a:t>While good design can often go unnoticed, bad design can be difficult to look at. Click the tabs below for some examples.</a:t>
            </a:r>
          </a:p>
        </p:txBody>
      </p:sp>
      <p:sp>
        <p:nvSpPr>
          <p:cNvPr id="11" name="Rectangle 10">
            <a:hlinkClick r:id="rId8"/>
            <a:extLst>
              <a:ext uri="{FF2B5EF4-FFF2-40B4-BE49-F238E27FC236}">
                <a16:creationId xmlns:a16="http://schemas.microsoft.com/office/drawing/2014/main" id="{4FA84A3D-9267-43B4-AD66-EC7D87D450F7}"/>
              </a:ext>
            </a:extLst>
          </p:cNvPr>
          <p:cNvSpPr/>
          <p:nvPr/>
        </p:nvSpPr>
        <p:spPr>
          <a:xfrm>
            <a:off x="0" y="6596390"/>
            <a:ext cx="6351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100">
                <a:solidFill>
                  <a:srgbClr val="01A858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endParaRPr lang="en-IE" sz="1100">
              <a:solidFill>
                <a:srgbClr val="01A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891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544E0-CE5A-4A47-9DDA-9DE01FC23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2C3440"/>
                </a:solidFill>
                <a:latin typeface="Avenir Next LT Pro" panose="020B0504020202020204" pitchFamily="34" charset="0"/>
              </a:rPr>
              <a:t>Instruction – Morph Transition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A5DD863-1CC4-44AE-AFB2-81236F0F7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53" y="1825624"/>
            <a:ext cx="11589065" cy="4916819"/>
          </a:xfrm>
        </p:spPr>
        <p:txBody>
          <a:bodyPr>
            <a:normAutofit/>
          </a:bodyPr>
          <a:lstStyle/>
          <a:p>
            <a:r>
              <a:rPr lang="en-IE" dirty="0">
                <a:latin typeface="Avenir Next LT Pro" panose="020B0504020202020204" pitchFamily="34" charset="0"/>
              </a:rPr>
              <a:t>To use the Morph transition effectively, you need to have two slides with at least one object in common — the easiest way is to duplicate a slide and then move the common object on the second slide to a different place, or copy and paste the object from the first slide to the second slide and then move it.</a:t>
            </a:r>
          </a:p>
          <a:p>
            <a:r>
              <a:rPr lang="en-IE" dirty="0">
                <a:latin typeface="Avenir Next LT Pro" panose="020B0504020202020204" pitchFamily="34" charset="0"/>
              </a:rPr>
              <a:t>Next, select the second slide</a:t>
            </a:r>
          </a:p>
          <a:p>
            <a:r>
              <a:rPr lang="en-IE" dirty="0">
                <a:latin typeface="Avenir Next LT Pro" panose="020B0504020202020204" pitchFamily="34" charset="0"/>
              </a:rPr>
              <a:t>Apply the Morph transition from </a:t>
            </a:r>
            <a:r>
              <a:rPr lang="en-IE" i="1" dirty="0">
                <a:latin typeface="Avenir Next LT Pro" panose="020B0504020202020204" pitchFamily="34" charset="0"/>
              </a:rPr>
              <a:t>Transitions</a:t>
            </a:r>
            <a:r>
              <a:rPr lang="en-IE" dirty="0">
                <a:latin typeface="Avenir Next LT Pro" panose="020B0504020202020204" pitchFamily="34" charset="0"/>
              </a:rPr>
              <a:t> tab &gt; </a:t>
            </a:r>
            <a:r>
              <a:rPr lang="en-IE" i="1" dirty="0">
                <a:latin typeface="Avenir Next LT Pro" panose="020B0504020202020204" pitchFamily="34" charset="0"/>
              </a:rPr>
              <a:t>Morph</a:t>
            </a:r>
          </a:p>
          <a:p>
            <a:r>
              <a:rPr lang="en-IE" dirty="0">
                <a:latin typeface="Avenir Next LT Pro" panose="020B0504020202020204" pitchFamily="34" charset="0"/>
              </a:rPr>
              <a:t>Select </a:t>
            </a:r>
            <a:r>
              <a:rPr lang="en-IE" i="1" dirty="0">
                <a:latin typeface="Avenir Next LT Pro" panose="020B0504020202020204" pitchFamily="34" charset="0"/>
              </a:rPr>
              <a:t>Transitions</a:t>
            </a:r>
            <a:r>
              <a:rPr lang="en-IE" dirty="0">
                <a:latin typeface="Avenir Next LT Pro" panose="020B0504020202020204" pitchFamily="34" charset="0"/>
              </a:rPr>
              <a:t> &gt; </a:t>
            </a:r>
            <a:r>
              <a:rPr lang="en-IE" i="1" dirty="0">
                <a:latin typeface="Avenir Next LT Pro" panose="020B0504020202020204" pitchFamily="34" charset="0"/>
              </a:rPr>
              <a:t>Effect Options </a:t>
            </a:r>
            <a:r>
              <a:rPr lang="en-IE" dirty="0">
                <a:latin typeface="Avenir Next LT Pro" panose="020B0504020202020204" pitchFamily="34" charset="0"/>
              </a:rPr>
              <a:t>to explore how you'd like your Morph transition to work and see what Morph can do to automatically animate and move your object</a:t>
            </a:r>
          </a:p>
          <a:p>
            <a:endParaRPr lang="en-IE" dirty="0">
              <a:latin typeface="Avenir Next LT Pro" panose="020B05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A7C6BE-C143-4A27-A7E4-4A24EA4EC0E5}"/>
              </a:ext>
            </a:extLst>
          </p:cNvPr>
          <p:cNvSpPr/>
          <p:nvPr/>
        </p:nvSpPr>
        <p:spPr>
          <a:xfrm>
            <a:off x="489053" y="668142"/>
            <a:ext cx="180197" cy="719528"/>
          </a:xfrm>
          <a:prstGeom prst="rect">
            <a:avLst/>
          </a:prstGeom>
          <a:solidFill>
            <a:srgbClr val="2C3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2585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544E0-CE5A-4A47-9DDA-9DE01FC23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2C3440"/>
                </a:solidFill>
                <a:latin typeface="Avenir Next LT Pro" panose="020B0504020202020204" pitchFamily="34" charset="0"/>
              </a:rPr>
              <a:t>Practice Slide (1/2)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A7C6BE-C143-4A27-A7E4-4A24EA4EC0E5}"/>
              </a:ext>
            </a:extLst>
          </p:cNvPr>
          <p:cNvSpPr/>
          <p:nvPr/>
        </p:nvSpPr>
        <p:spPr>
          <a:xfrm>
            <a:off x="489053" y="668142"/>
            <a:ext cx="180197" cy="719528"/>
          </a:xfrm>
          <a:prstGeom prst="rect">
            <a:avLst/>
          </a:prstGeom>
          <a:solidFill>
            <a:srgbClr val="2C3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4473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C077C-F57C-4760-885C-BB1E470FC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2C3440"/>
                </a:solidFill>
                <a:latin typeface="Avenir Next LT Pro" panose="020B0504020202020204" pitchFamily="34" charset="0"/>
              </a:rPr>
              <a:t>Tips &amp; Tricks for Customisation</a:t>
            </a:r>
            <a:endParaRPr lang="en-IE" dirty="0">
              <a:latin typeface="Avenir Next LT Pro" panose="020B0504020202020204" pitchFamily="34" charset="0"/>
            </a:endParaRPr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Summary Zoom 4">
                <a:extLst>
                  <a:ext uri="{FF2B5EF4-FFF2-40B4-BE49-F238E27FC236}">
                    <a16:creationId xmlns:a16="http://schemas.microsoft.com/office/drawing/2014/main" id="{AE0C4120-0C56-4D24-ABA4-30B57C4ABD2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48928616"/>
                  </p:ext>
                </p:extLst>
              </p:nvPr>
            </p:nvGraphicFramePr>
            <p:xfrm>
              <a:off x="838200" y="1825625"/>
              <a:ext cx="10515600" cy="4351338"/>
            </p:xfrm>
            <a:graphic>
              <a:graphicData uri="http://schemas.microsoft.com/office/powerpoint/2016/summaryzoom">
                <psuz:summaryZm>
                  <psuz:summaryZmObj sectionId="{521215B3-0DBF-4355-AFCD-38E02AAA51E4}">
                    <psuz:zmPr id="{E7037508-2F67-4BDA-A396-3C463AAACBB0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07479" y="342010"/>
                          <a:ext cx="3154680" cy="17745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38CACF64-C226-4831-B009-8EF33851E0A7}">
                    <psuz:zmPr id="{466F41DD-BE68-4AB2-8A20-E9D4AB76ACA5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680460" y="342010"/>
                          <a:ext cx="3154680" cy="17745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ACC447FD-4947-46E4-A7AC-5292160A2883}">
                    <psuz:zmPr id="{F061C8C7-C9DD-482C-AAE4-55C35799DB0F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953441" y="342010"/>
                          <a:ext cx="3154680" cy="17745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A9E9122E-48BA-4EE6-85B8-9947B0048C78}">
                    <psuz:zmPr id="{4E7E286D-1AD5-494F-BAD8-FBA0E6B8F79A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07479" y="2234819"/>
                          <a:ext cx="3154680" cy="17745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59C6A33D-1669-4657-AE86-CD48134F1566}">
                    <psuz:zmPr id="{C45FAF35-54AF-47D0-8B6B-FCA9873A751E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680460" y="2234819"/>
                          <a:ext cx="3154680" cy="17745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Summary Zoom 4">
                <a:extLst>
                  <a:ext uri="{FF2B5EF4-FFF2-40B4-BE49-F238E27FC236}">
                    <a16:creationId xmlns:a16="http://schemas.microsoft.com/office/drawing/2014/main" id="{AE0C4120-0C56-4D24-ABA4-30B57C4ABD2F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838200" y="1825625"/>
                <a:ext cx="10515600" cy="4351338"/>
                <a:chOff x="838200" y="1825625"/>
                <a:chExt cx="10515600" cy="4351338"/>
              </a:xfrm>
            </p:grpSpPr>
            <p:pic>
              <p:nvPicPr>
                <p:cNvPr id="3" name="Picture 3">
                  <a:hlinkClick r:id="rId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5679" y="2167635"/>
                  <a:ext cx="3154680" cy="177450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4" name="Picture 4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18660" y="2167635"/>
                  <a:ext cx="3154680" cy="177450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1" name="Picture 11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91641" y="2167635"/>
                  <a:ext cx="3154680" cy="177450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2" name="Picture 12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45679" y="4060444"/>
                  <a:ext cx="3154680" cy="177450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3" name="Picture 13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18660" y="4060444"/>
                  <a:ext cx="3154680" cy="177450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CC515D1B-817F-463A-8041-99F4EDBCDD61}"/>
              </a:ext>
            </a:extLst>
          </p:cNvPr>
          <p:cNvSpPr/>
          <p:nvPr/>
        </p:nvSpPr>
        <p:spPr>
          <a:xfrm>
            <a:off x="532230" y="668142"/>
            <a:ext cx="180197" cy="719528"/>
          </a:xfrm>
          <a:prstGeom prst="rect">
            <a:avLst/>
          </a:prstGeom>
          <a:solidFill>
            <a:srgbClr val="2C3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654C4C-5A1B-45F7-A7DE-F6BBE5187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678" y="5025256"/>
            <a:ext cx="2270466" cy="57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B1FBC30-F978-42D8-96EC-D42D958E945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156" y="5785402"/>
            <a:ext cx="1939650" cy="783121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02482BAE-A73B-4AD1-898E-038EA467D47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8" r="11870"/>
          <a:stretch/>
        </p:blipFill>
        <p:spPr>
          <a:xfrm>
            <a:off x="10239144" y="5097146"/>
            <a:ext cx="1874785" cy="142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38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544E0-CE5A-4A47-9DDA-9DE01FC23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2C3440"/>
                </a:solidFill>
                <a:latin typeface="Avenir Next LT Pro" panose="020B0504020202020204" pitchFamily="34" charset="0"/>
              </a:rPr>
              <a:t>Practice Slide (2/2)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A7C6BE-C143-4A27-A7E4-4A24EA4EC0E5}"/>
              </a:ext>
            </a:extLst>
          </p:cNvPr>
          <p:cNvSpPr/>
          <p:nvPr/>
        </p:nvSpPr>
        <p:spPr>
          <a:xfrm>
            <a:off x="489053" y="668142"/>
            <a:ext cx="180197" cy="719528"/>
          </a:xfrm>
          <a:prstGeom prst="rect">
            <a:avLst/>
          </a:prstGeom>
          <a:solidFill>
            <a:srgbClr val="2C3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0759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686721C-434E-413B-82BB-1B2E4C40D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628"/>
          <a:stretch/>
        </p:blipFill>
        <p:spPr>
          <a:xfrm>
            <a:off x="641180" y="959268"/>
            <a:ext cx="6410084" cy="4953524"/>
          </a:xfrm>
          <a:prstGeom prst="rect">
            <a:avLst/>
          </a:prstGeom>
        </p:spPr>
      </p:pic>
      <p:sp>
        <p:nvSpPr>
          <p:cNvPr id="10" name="Rectangle 14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5F2CFA00-1811-451C-A8B0-FABDB3EC9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73" y="1105486"/>
            <a:ext cx="3854945" cy="1551615"/>
          </a:xfrm>
          <a:prstGeom prst="rect">
            <a:avLst/>
          </a:prstGeom>
        </p:spPr>
      </p:pic>
      <p:sp>
        <p:nvSpPr>
          <p:cNvPr id="12" name="Rectangle 16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7499E1DD-D788-4149-8670-9BA4103F8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5873" y="4496118"/>
            <a:ext cx="3854945" cy="97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855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1CBDE-045D-4DD0-B502-90FAB0587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This work is licensed under a </a:t>
            </a:r>
            <a:r>
              <a:rPr lang="en-US" sz="3200" dirty="0">
                <a:solidFill>
                  <a:srgbClr val="01A85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3200" dirty="0" err="1">
                <a:solidFill>
                  <a:srgbClr val="01A85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3200" dirty="0">
                <a:solidFill>
                  <a:srgbClr val="01A85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</a:t>
            </a:r>
            <a:br>
              <a:rPr lang="en-US" sz="3200" dirty="0">
                <a:solidFill>
                  <a:srgbClr val="01A85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3200" dirty="0">
                <a:solidFill>
                  <a:srgbClr val="01A85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(CC BY-NC 4.0)</a:t>
            </a:r>
            <a:r>
              <a:rPr lang="en-US" sz="3200" dirty="0">
                <a:solidFill>
                  <a:srgbClr val="01A858"/>
                </a:solidFill>
              </a:rPr>
              <a:t> </a:t>
            </a:r>
            <a:endParaRPr lang="en-US" dirty="0">
              <a:solidFill>
                <a:srgbClr val="01A858"/>
              </a:solidFill>
            </a:endParaRPr>
          </a:p>
          <a:p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AB1AFA4-3059-4FBA-873E-8589D7322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261" y="3821927"/>
            <a:ext cx="987994" cy="34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83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54E71-86F9-47E8-911C-0411087DD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>
                <a:solidFill>
                  <a:srgbClr val="2C3440"/>
                </a:solidFill>
                <a:latin typeface="Avenir Next LT Pro" panose="020B0504020202020204" pitchFamily="34" charset="0"/>
              </a:rPr>
              <a:t>Add Images behind Custom Shapes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70EA5-8AFA-4B60-BE2D-6BC60D8A8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>
              <a:latin typeface="Avenir Next LT Pro" panose="020B05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969490-B093-4CB7-9B04-44E05FA958DF}"/>
              </a:ext>
            </a:extLst>
          </p:cNvPr>
          <p:cNvSpPr/>
          <p:nvPr/>
        </p:nvSpPr>
        <p:spPr>
          <a:xfrm>
            <a:off x="489053" y="2776342"/>
            <a:ext cx="180197" cy="719528"/>
          </a:xfrm>
          <a:prstGeom prst="rect">
            <a:avLst/>
          </a:prstGeom>
          <a:solidFill>
            <a:srgbClr val="2C3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Graphic 7" descr="Return">
            <a:hlinkClick r:id="rId2" action="ppaction://hlinksldjump"/>
            <a:extLst>
              <a:ext uri="{FF2B5EF4-FFF2-40B4-BE49-F238E27FC236}">
                <a16:creationId xmlns:a16="http://schemas.microsoft.com/office/drawing/2014/main" id="{6E81B926-F43A-4AE9-996B-C6FD9CE4C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47450" y="153590"/>
            <a:ext cx="614760" cy="6147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F5B6E1-4F0F-45BF-AC61-B1EE76E975C6}"/>
              </a:ext>
            </a:extLst>
          </p:cNvPr>
          <p:cNvSpPr txBox="1"/>
          <p:nvPr/>
        </p:nvSpPr>
        <p:spPr>
          <a:xfrm>
            <a:off x="10695114" y="719108"/>
            <a:ext cx="1267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>
                <a:solidFill>
                  <a:srgbClr val="2C3440"/>
                </a:solidFill>
                <a:latin typeface="Avenir Next LT Pro" panose="020B0504020202020204" pitchFamily="34" charset="0"/>
              </a:rPr>
              <a:t>Return to Title slide</a:t>
            </a:r>
          </a:p>
        </p:txBody>
      </p:sp>
    </p:spTree>
    <p:extLst>
      <p:ext uri="{BB962C8B-B14F-4D97-AF65-F5344CB8AC3E}">
        <p14:creationId xmlns:p14="http://schemas.microsoft.com/office/powerpoint/2010/main" val="96329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IE" sz="4000" dirty="0">
                <a:solidFill>
                  <a:srgbClr val="2C3440"/>
                </a:solidFill>
                <a:latin typeface="Avenir Next LT Pro" panose="020B0504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Add Images behind </a:t>
            </a:r>
            <a:br>
              <a:rPr lang="en-IE" sz="4000" dirty="0">
                <a:solidFill>
                  <a:srgbClr val="2C3440"/>
                </a:solidFill>
                <a:latin typeface="Avenir Next LT Pro" panose="020B0504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IE" sz="4000" dirty="0">
                <a:solidFill>
                  <a:srgbClr val="2C3440"/>
                </a:solidFill>
                <a:latin typeface="Avenir Next LT Pro" panose="020B0504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custom shapes</a:t>
            </a:r>
            <a:endParaRPr lang="en-US" sz="4000" dirty="0">
              <a:solidFill>
                <a:srgbClr val="2C3440"/>
              </a:solidFill>
              <a:latin typeface="Avenir Next LT Pro" panose="020B0504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 rot="19016290">
            <a:off x="5753597" y="374435"/>
            <a:ext cx="4339570" cy="901549"/>
          </a:xfrm>
          <a:prstGeom prst="roundRect">
            <a:avLst>
              <a:gd name="adj" fmla="val 50000"/>
            </a:avLst>
          </a:prstGeom>
          <a:solidFill>
            <a:srgbClr val="8AC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235456" y="2001292"/>
            <a:ext cx="10571518" cy="3008510"/>
            <a:chOff x="3235456" y="2001292"/>
            <a:chExt cx="10571518" cy="3008510"/>
          </a:xfrm>
          <a:blipFill>
            <a:blip r:embed="rId2"/>
            <a:stretch>
              <a:fillRect/>
            </a:stretch>
          </a:blipFill>
        </p:grpSpPr>
        <p:sp>
          <p:nvSpPr>
            <p:cNvPr id="18" name="Rounded Rectangle 17"/>
            <p:cNvSpPr/>
            <p:nvPr/>
          </p:nvSpPr>
          <p:spPr>
            <a:xfrm rot="18970178">
              <a:off x="3235456" y="2095153"/>
              <a:ext cx="8963400" cy="9015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 rot="18970178">
              <a:off x="5172475" y="2001292"/>
              <a:ext cx="8500514" cy="129933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 rot="18970178">
              <a:off x="7651845" y="2775311"/>
              <a:ext cx="6155129" cy="129933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 rot="18970178">
              <a:off x="10096850" y="3710468"/>
              <a:ext cx="3509434" cy="129933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0" y="0"/>
            <a:ext cx="12192000" cy="6858003"/>
            <a:chOff x="190500" y="0"/>
            <a:chExt cx="12001500" cy="6858003"/>
          </a:xfrm>
          <a:solidFill>
            <a:srgbClr val="2C3440"/>
          </a:solidFill>
        </p:grpSpPr>
        <p:sp>
          <p:nvSpPr>
            <p:cNvPr id="33" name="Rectangle 32"/>
            <p:cNvSpPr/>
            <p:nvPr/>
          </p:nvSpPr>
          <p:spPr>
            <a:xfrm>
              <a:off x="190500" y="0"/>
              <a:ext cx="12001500" cy="220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rot="5400000">
              <a:off x="8635997" y="3302002"/>
              <a:ext cx="6858003" cy="253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B9A901D-0CA2-4ED2-A12F-1C5B1F07A77B}"/>
              </a:ext>
            </a:extLst>
          </p:cNvPr>
          <p:cNvSpPr/>
          <p:nvPr/>
        </p:nvSpPr>
        <p:spPr>
          <a:xfrm>
            <a:off x="506104" y="444925"/>
            <a:ext cx="180197" cy="719528"/>
          </a:xfrm>
          <a:prstGeom prst="rect">
            <a:avLst/>
          </a:prstGeom>
          <a:solidFill>
            <a:srgbClr val="2C3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320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IE" sz="4000">
                <a:solidFill>
                  <a:srgbClr val="2C3440"/>
                </a:solidFill>
                <a:latin typeface="Avenir Next LT Pro" panose="020B0504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Add Images behind </a:t>
            </a:r>
            <a:br>
              <a:rPr lang="en-IE" sz="4000">
                <a:solidFill>
                  <a:srgbClr val="2C3440"/>
                </a:solidFill>
                <a:latin typeface="Avenir Next LT Pro" panose="020B0504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IE" sz="4000">
                <a:solidFill>
                  <a:srgbClr val="2C3440"/>
                </a:solidFill>
                <a:latin typeface="Avenir Next LT Pro" panose="020B0504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custom shapes</a:t>
            </a:r>
            <a:endParaRPr lang="en-US" sz="4000">
              <a:solidFill>
                <a:srgbClr val="2C3440"/>
              </a:solidFill>
              <a:latin typeface="Avenir Next LT Pro" panose="020B0504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9A901D-0CA2-4ED2-A12F-1C5B1F07A77B}"/>
              </a:ext>
            </a:extLst>
          </p:cNvPr>
          <p:cNvSpPr/>
          <p:nvPr/>
        </p:nvSpPr>
        <p:spPr>
          <a:xfrm>
            <a:off x="506104" y="444925"/>
            <a:ext cx="180197" cy="719528"/>
          </a:xfrm>
          <a:prstGeom prst="rect">
            <a:avLst/>
          </a:prstGeom>
          <a:solidFill>
            <a:srgbClr val="2C3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Freeform 34">
            <a:extLst>
              <a:ext uri="{FF2B5EF4-FFF2-40B4-BE49-F238E27FC236}">
                <a16:creationId xmlns:a16="http://schemas.microsoft.com/office/drawing/2014/main" id="{CE16348F-357C-4D7D-9C0C-031F08D333F1}"/>
              </a:ext>
            </a:extLst>
          </p:cNvPr>
          <p:cNvSpPr/>
          <p:nvPr/>
        </p:nvSpPr>
        <p:spPr>
          <a:xfrm>
            <a:off x="6294652" y="932838"/>
            <a:ext cx="4913948" cy="5095529"/>
          </a:xfrm>
          <a:custGeom>
            <a:avLst/>
            <a:gdLst>
              <a:gd name="connsiteX0" fmla="*/ 0 w 4467225"/>
              <a:gd name="connsiteY0" fmla="*/ 0 h 4632299"/>
              <a:gd name="connsiteX1" fmla="*/ 3114675 w 4467225"/>
              <a:gd name="connsiteY1" fmla="*/ 0 h 4632299"/>
              <a:gd name="connsiteX2" fmla="*/ 3114675 w 4467225"/>
              <a:gd name="connsiteY2" fmla="*/ 303206 h 4632299"/>
              <a:gd name="connsiteX3" fmla="*/ 3733800 w 4467225"/>
              <a:gd name="connsiteY3" fmla="*/ 303206 h 4632299"/>
              <a:gd name="connsiteX4" fmla="*/ 3733800 w 4467225"/>
              <a:gd name="connsiteY4" fmla="*/ 871689 h 4632299"/>
              <a:gd name="connsiteX5" fmla="*/ 4467225 w 4467225"/>
              <a:gd name="connsiteY5" fmla="*/ 871689 h 4632299"/>
              <a:gd name="connsiteX6" fmla="*/ 4467225 w 4467225"/>
              <a:gd name="connsiteY6" fmla="*/ 4632299 h 4632299"/>
              <a:gd name="connsiteX7" fmla="*/ 1201055 w 4467225"/>
              <a:gd name="connsiteY7" fmla="*/ 4632299 h 4632299"/>
              <a:gd name="connsiteX8" fmla="*/ 1201055 w 4467225"/>
              <a:gd name="connsiteY8" fmla="*/ 3748239 h 4632299"/>
              <a:gd name="connsiteX9" fmla="*/ 466725 w 4467225"/>
              <a:gd name="connsiteY9" fmla="*/ 3748239 h 4632299"/>
              <a:gd name="connsiteX10" fmla="*/ 466725 w 4467225"/>
              <a:gd name="connsiteY10" fmla="*/ 2876550 h 4632299"/>
              <a:gd name="connsiteX11" fmla="*/ 0 w 4467225"/>
              <a:gd name="connsiteY11" fmla="*/ 2876550 h 463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67225" h="4632299">
                <a:moveTo>
                  <a:pt x="0" y="0"/>
                </a:moveTo>
                <a:lnTo>
                  <a:pt x="3114675" y="0"/>
                </a:lnTo>
                <a:lnTo>
                  <a:pt x="3114675" y="303206"/>
                </a:lnTo>
                <a:lnTo>
                  <a:pt x="3733800" y="303206"/>
                </a:lnTo>
                <a:lnTo>
                  <a:pt x="3733800" y="871689"/>
                </a:lnTo>
                <a:lnTo>
                  <a:pt x="4467225" y="871689"/>
                </a:lnTo>
                <a:lnTo>
                  <a:pt x="4467225" y="4632299"/>
                </a:lnTo>
                <a:lnTo>
                  <a:pt x="1201055" y="4632299"/>
                </a:lnTo>
                <a:lnTo>
                  <a:pt x="1201055" y="3748239"/>
                </a:lnTo>
                <a:lnTo>
                  <a:pt x="466725" y="3748239"/>
                </a:lnTo>
                <a:lnTo>
                  <a:pt x="466725" y="2876550"/>
                </a:lnTo>
                <a:lnTo>
                  <a:pt x="0" y="287655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57150">
            <a:gradFill>
              <a:gsLst>
                <a:gs pos="0">
                  <a:srgbClr val="C4663A"/>
                </a:gs>
                <a:gs pos="36000">
                  <a:srgbClr val="669AD9"/>
                </a:gs>
                <a:gs pos="72000">
                  <a:srgbClr val="42BDE0"/>
                </a:gs>
              </a:gsLst>
              <a:lin ang="12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035D40A0-5325-4581-A9F9-A10D67605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104" y="1853805"/>
            <a:ext cx="4913948" cy="4908945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Insert shape(s) on slide</a:t>
            </a:r>
            <a:br>
              <a:rPr lang="en-US" sz="2000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US" sz="2000" i="1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Insert</a:t>
            </a:r>
            <a:r>
              <a:rPr lang="en-US" sz="2000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tab &gt; </a:t>
            </a:r>
            <a:r>
              <a:rPr lang="en-US" sz="2000" i="1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Shapes</a:t>
            </a:r>
            <a:r>
              <a:rPr lang="en-US" sz="2000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  <a:p>
            <a:r>
              <a:rPr lang="en-US" sz="2000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Duplicate shapes as necessary </a:t>
            </a:r>
            <a:br>
              <a:rPr lang="en-US" sz="2000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(Ctrl + D)</a:t>
            </a:r>
          </a:p>
          <a:p>
            <a:r>
              <a:rPr lang="en-US" sz="2000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Move shapes into correct positions</a:t>
            </a:r>
          </a:p>
          <a:p>
            <a:r>
              <a:rPr lang="en-US" sz="2000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Hold down the </a:t>
            </a:r>
            <a:r>
              <a:rPr lang="en-US" sz="2000" i="1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Shift</a:t>
            </a:r>
            <a:r>
              <a:rPr lang="en-US" sz="2000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key and click on all shapes</a:t>
            </a:r>
          </a:p>
          <a:p>
            <a:r>
              <a:rPr lang="en-US" sz="2000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Select </a:t>
            </a:r>
            <a:r>
              <a:rPr lang="en-US" sz="2000" i="1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Shape Format </a:t>
            </a:r>
            <a:r>
              <a:rPr lang="en-US" sz="2000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tab &gt; </a:t>
            </a:r>
            <a:r>
              <a:rPr lang="en-US" sz="2000" i="1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Merge Shapes</a:t>
            </a:r>
            <a:r>
              <a:rPr lang="en-US" sz="2000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&gt; </a:t>
            </a:r>
            <a:r>
              <a:rPr lang="en-US" sz="2000" i="1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Union</a:t>
            </a:r>
          </a:p>
          <a:p>
            <a:r>
              <a:rPr lang="en-US" sz="2000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Right click on the union shape and select </a:t>
            </a:r>
            <a:r>
              <a:rPr lang="en-US" sz="2000" i="1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Format Shape</a:t>
            </a:r>
          </a:p>
          <a:p>
            <a:r>
              <a:rPr lang="en-US" sz="2000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From the paint bucket icon, add </a:t>
            </a:r>
          </a:p>
          <a:p>
            <a:pPr lvl="1"/>
            <a:r>
              <a:rPr lang="en-US" sz="1600" i="1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Fill  &gt;&gt; </a:t>
            </a:r>
            <a:r>
              <a:rPr lang="en-US" sz="1600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choose Picture or texture fill and select your preferred picture, or use the Clipboard</a:t>
            </a:r>
          </a:p>
          <a:p>
            <a:pPr lvl="1"/>
            <a:r>
              <a:rPr lang="en-US" sz="1600" i="1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Line &gt;&gt; c</a:t>
            </a:r>
            <a:r>
              <a:rPr lang="en-US" sz="1600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hoose</a:t>
            </a:r>
            <a:r>
              <a:rPr lang="en-US" sz="1600" i="1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G</a:t>
            </a:r>
            <a:r>
              <a:rPr lang="en-US" sz="1600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radient line. Use </a:t>
            </a:r>
            <a:r>
              <a:rPr lang="en-US" sz="1600" i="1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Gradient stops</a:t>
            </a:r>
            <a:r>
              <a:rPr lang="en-US" sz="1600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and also the eyedropper tool for </a:t>
            </a:r>
            <a:r>
              <a:rPr lang="en-US" sz="1600" i="1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Color</a:t>
            </a:r>
            <a:r>
              <a:rPr lang="en-US" sz="1600" dirty="0">
                <a:solidFill>
                  <a:srgbClr val="2C3440"/>
                </a:solidFill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, according to your own preference</a:t>
            </a:r>
          </a:p>
          <a:p>
            <a:pPr marL="0" indent="0">
              <a:buNone/>
            </a:pPr>
            <a:endParaRPr lang="en-US" sz="2000" dirty="0">
              <a:solidFill>
                <a:srgbClr val="2C3440"/>
              </a:solidFill>
              <a:latin typeface="Avenir Next LT Pro" panose="020B0504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000" dirty="0">
              <a:solidFill>
                <a:srgbClr val="2C3440"/>
              </a:solidFill>
              <a:latin typeface="Avenir Next LT Pro" panose="020B0504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000" dirty="0">
              <a:solidFill>
                <a:srgbClr val="2C3440"/>
              </a:solidFill>
              <a:latin typeface="Avenir Next LT Pro" panose="020B0504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IE" sz="2000" dirty="0">
              <a:solidFill>
                <a:srgbClr val="2C34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6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rown trees on brown field near mountain under blue sky during daytime">
            <a:extLst>
              <a:ext uri="{FF2B5EF4-FFF2-40B4-BE49-F238E27FC236}">
                <a16:creationId xmlns:a16="http://schemas.microsoft.com/office/drawing/2014/main" id="{3BD9EF7F-3C27-4738-A8C9-58E9F5635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662906"/>
            <a:ext cx="5291666" cy="353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alm ocean">
            <a:extLst>
              <a:ext uri="{FF2B5EF4-FFF2-40B4-BE49-F238E27FC236}">
                <a16:creationId xmlns:a16="http://schemas.microsoft.com/office/drawing/2014/main" id="{4748D99E-47A8-4F14-9886-778F4862E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1662906"/>
            <a:ext cx="5291667" cy="353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99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544E0-CE5A-4A47-9DDA-9DE01FC23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>
                <a:solidFill>
                  <a:srgbClr val="2C3440"/>
                </a:solidFill>
                <a:latin typeface="Avenir Next LT Pro" panose="020B0504020202020204" pitchFamily="34" charset="0"/>
              </a:rPr>
              <a:t>Practice Slide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A7C6BE-C143-4A27-A7E4-4A24EA4EC0E5}"/>
              </a:ext>
            </a:extLst>
          </p:cNvPr>
          <p:cNvSpPr/>
          <p:nvPr/>
        </p:nvSpPr>
        <p:spPr>
          <a:xfrm>
            <a:off x="489053" y="668142"/>
            <a:ext cx="180197" cy="719528"/>
          </a:xfrm>
          <a:prstGeom prst="rect">
            <a:avLst/>
          </a:prstGeom>
          <a:solidFill>
            <a:srgbClr val="2C3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5073D4A-E1BC-4E2F-B9E3-53740F12D7BD}"/>
              </a:ext>
            </a:extLst>
          </p:cNvPr>
          <p:cNvSpPr/>
          <p:nvPr/>
        </p:nvSpPr>
        <p:spPr>
          <a:xfrm>
            <a:off x="1854926" y="2002972"/>
            <a:ext cx="4397829" cy="3927565"/>
          </a:xfrm>
          <a:custGeom>
            <a:avLst/>
            <a:gdLst>
              <a:gd name="connsiteX0" fmla="*/ 0 w 4397829"/>
              <a:gd name="connsiteY0" fmla="*/ 0 h 3927565"/>
              <a:gd name="connsiteX1" fmla="*/ 2551612 w 4397829"/>
              <a:gd name="connsiteY1" fmla="*/ 0 h 3927565"/>
              <a:gd name="connsiteX2" fmla="*/ 2551612 w 4397829"/>
              <a:gd name="connsiteY2" fmla="*/ 705394 h 3927565"/>
              <a:gd name="connsiteX3" fmla="*/ 3348447 w 4397829"/>
              <a:gd name="connsiteY3" fmla="*/ 705394 h 3927565"/>
              <a:gd name="connsiteX4" fmla="*/ 3348447 w 4397829"/>
              <a:gd name="connsiteY4" fmla="*/ 1410788 h 3927565"/>
              <a:gd name="connsiteX5" fmla="*/ 4397829 w 4397829"/>
              <a:gd name="connsiteY5" fmla="*/ 1410788 h 3927565"/>
              <a:gd name="connsiteX6" fmla="*/ 4397829 w 4397829"/>
              <a:gd name="connsiteY6" fmla="*/ 3927565 h 3927565"/>
              <a:gd name="connsiteX7" fmla="*/ 1846217 w 4397829"/>
              <a:gd name="connsiteY7" fmla="*/ 3927565 h 3927565"/>
              <a:gd name="connsiteX8" fmla="*/ 1846217 w 4397829"/>
              <a:gd name="connsiteY8" fmla="*/ 3222171 h 3927565"/>
              <a:gd name="connsiteX9" fmla="*/ 796835 w 4397829"/>
              <a:gd name="connsiteY9" fmla="*/ 3222171 h 3927565"/>
              <a:gd name="connsiteX10" fmla="*/ 796835 w 4397829"/>
              <a:gd name="connsiteY10" fmla="*/ 2516777 h 3927565"/>
              <a:gd name="connsiteX11" fmla="*/ 0 w 4397829"/>
              <a:gd name="connsiteY11" fmla="*/ 2516777 h 392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97829" h="3927565">
                <a:moveTo>
                  <a:pt x="0" y="0"/>
                </a:moveTo>
                <a:lnTo>
                  <a:pt x="2551612" y="0"/>
                </a:lnTo>
                <a:lnTo>
                  <a:pt x="2551612" y="705394"/>
                </a:lnTo>
                <a:lnTo>
                  <a:pt x="3348447" y="705394"/>
                </a:lnTo>
                <a:lnTo>
                  <a:pt x="3348447" y="1410788"/>
                </a:lnTo>
                <a:lnTo>
                  <a:pt x="4397829" y="1410788"/>
                </a:lnTo>
                <a:lnTo>
                  <a:pt x="4397829" y="3927565"/>
                </a:lnTo>
                <a:lnTo>
                  <a:pt x="1846217" y="3927565"/>
                </a:lnTo>
                <a:lnTo>
                  <a:pt x="1846217" y="3222171"/>
                </a:lnTo>
                <a:lnTo>
                  <a:pt x="796835" y="3222171"/>
                </a:lnTo>
                <a:lnTo>
                  <a:pt x="796835" y="2516777"/>
                </a:lnTo>
                <a:lnTo>
                  <a:pt x="0" y="251677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57150">
            <a:gradFill>
              <a:gsLst>
                <a:gs pos="0">
                  <a:srgbClr val="39BBDF"/>
                </a:gs>
                <a:gs pos="51000">
                  <a:srgbClr val="6A9FDC"/>
                </a:gs>
                <a:gs pos="100000">
                  <a:srgbClr val="D2835F"/>
                </a:gs>
              </a:gsLst>
              <a:lin ang="11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20494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54E71-86F9-47E8-911C-0411087DD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>
                <a:solidFill>
                  <a:srgbClr val="2C3440"/>
                </a:solidFill>
                <a:latin typeface="Avenir Next LT Pro" panose="020B0504020202020204" pitchFamily="34" charset="0"/>
              </a:rPr>
              <a:t>Cropping an Image to a Shape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70EA5-8AFA-4B60-BE2D-6BC60D8A8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>
              <a:latin typeface="Avenir Next LT Pro" panose="020B05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969490-B093-4CB7-9B04-44E05FA958DF}"/>
              </a:ext>
            </a:extLst>
          </p:cNvPr>
          <p:cNvSpPr/>
          <p:nvPr/>
        </p:nvSpPr>
        <p:spPr>
          <a:xfrm>
            <a:off x="489053" y="2776342"/>
            <a:ext cx="180197" cy="719528"/>
          </a:xfrm>
          <a:prstGeom prst="rect">
            <a:avLst/>
          </a:prstGeom>
          <a:solidFill>
            <a:srgbClr val="2C3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Graphic 7" descr="Return">
            <a:hlinkClick r:id="rId2" action="ppaction://hlinksldjump"/>
            <a:extLst>
              <a:ext uri="{FF2B5EF4-FFF2-40B4-BE49-F238E27FC236}">
                <a16:creationId xmlns:a16="http://schemas.microsoft.com/office/drawing/2014/main" id="{F4C59CAC-7E4A-45DA-8CA6-6759E83D7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47450" y="153590"/>
            <a:ext cx="614760" cy="6147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BB176E-F831-464C-AA66-9DCEF26ACFEB}"/>
              </a:ext>
            </a:extLst>
          </p:cNvPr>
          <p:cNvSpPr txBox="1"/>
          <p:nvPr/>
        </p:nvSpPr>
        <p:spPr>
          <a:xfrm>
            <a:off x="10695114" y="719108"/>
            <a:ext cx="1267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>
                <a:solidFill>
                  <a:srgbClr val="2C3440"/>
                </a:solidFill>
                <a:latin typeface="Avenir Next LT Pro" panose="020B0504020202020204" pitchFamily="34" charset="0"/>
              </a:rPr>
              <a:t>Return to Title slide</a:t>
            </a:r>
          </a:p>
        </p:txBody>
      </p:sp>
    </p:spTree>
    <p:extLst>
      <p:ext uri="{BB962C8B-B14F-4D97-AF65-F5344CB8AC3E}">
        <p14:creationId xmlns:p14="http://schemas.microsoft.com/office/powerpoint/2010/main" val="4100447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ccentBoxVTI">
  <a:themeElements>
    <a:clrScheme name="Custom 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005335"/>
      </a:accent1>
      <a:accent2>
        <a:srgbClr val="00A850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921</Words>
  <Application>Microsoft Office PowerPoint</Application>
  <PresentationFormat>Widescreen</PresentationFormat>
  <Paragraphs>106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Avenir Next LT Pro</vt:lpstr>
      <vt:lpstr>Calibri</vt:lpstr>
      <vt:lpstr>Calibri Light</vt:lpstr>
      <vt:lpstr>Lato Light</vt:lpstr>
      <vt:lpstr>Office Theme</vt:lpstr>
      <vt:lpstr>AccentBoxVTI</vt:lpstr>
      <vt:lpstr>Designing Digital Presentations: Level-up your PowerPoint game (Activity File)</vt:lpstr>
      <vt:lpstr>Each Section contains</vt:lpstr>
      <vt:lpstr>Tips &amp; Tricks for Customisation</vt:lpstr>
      <vt:lpstr>Add Images behind Custom Shapes</vt:lpstr>
      <vt:lpstr>Add Images behind  custom shapes</vt:lpstr>
      <vt:lpstr>Add Images behind  custom shapes</vt:lpstr>
      <vt:lpstr>PowerPoint Presentation</vt:lpstr>
      <vt:lpstr>Practice Slide</vt:lpstr>
      <vt:lpstr>Cropping an Image to a Shape</vt:lpstr>
      <vt:lpstr>Cropping to a Shape</vt:lpstr>
      <vt:lpstr>PowerPoint Presentation</vt:lpstr>
      <vt:lpstr>Practice Slide</vt:lpstr>
      <vt:lpstr>Animating elements</vt:lpstr>
      <vt:lpstr>PowerPoint Presentation</vt:lpstr>
      <vt:lpstr>Elements</vt:lpstr>
      <vt:lpstr>Instruction – Create elements (1/2)</vt:lpstr>
      <vt:lpstr>Instruction – Animate (2/2)</vt:lpstr>
      <vt:lpstr>Practice Slide</vt:lpstr>
      <vt:lpstr>Hyperlinking</vt:lpstr>
      <vt:lpstr>Hyperlink a Shape, Icon, etc.</vt:lpstr>
      <vt:lpstr>Instruction – Hyperlink a shape</vt:lpstr>
      <vt:lpstr>Practice Slide</vt:lpstr>
      <vt:lpstr>Create a Summary Zoom</vt:lpstr>
      <vt:lpstr>Instruction – Summary Zoom</vt:lpstr>
      <vt:lpstr>Slide Transition: The Morph Transition</vt:lpstr>
      <vt:lpstr>Principles in Action (1/2)</vt:lpstr>
      <vt:lpstr>Principles in Action (2/2)</vt:lpstr>
      <vt:lpstr>Instruction – Morph Transition</vt:lpstr>
      <vt:lpstr>Practice Slide (1/2)</vt:lpstr>
      <vt:lpstr>Practice Slide (2/2)</vt:lpstr>
      <vt:lpstr>PowerPoint Presentation</vt:lpstr>
      <vt:lpstr>This work is licensed under a Creative Commons Attribution-NonCommercial 4.0 International (CC BY-NC 4.0)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 Digital Presentations: Level-up your PowerPoint game (Workshop Resource)</dc:title>
  <dc:creator>David.F.Moloney</dc:creator>
  <cp:lastModifiedBy>David.F.Moloney</cp:lastModifiedBy>
  <cp:revision>5</cp:revision>
  <dcterms:created xsi:type="dcterms:W3CDTF">2021-02-12T12:19:42Z</dcterms:created>
  <dcterms:modified xsi:type="dcterms:W3CDTF">2021-09-22T09:22:41Z</dcterms:modified>
</cp:coreProperties>
</file>